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ndex&amp;utm_content=original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836" r:id="rId2"/>
    <p:sldId id="855" r:id="rId3"/>
    <p:sldId id="857" r:id="rId4"/>
    <p:sldId id="858" r:id="rId5"/>
    <p:sldId id="859" r:id="rId6"/>
    <p:sldId id="860" r:id="rId7"/>
    <p:sldId id="814" r:id="rId8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B56"/>
    <a:srgbClr val="FD8C24"/>
    <a:srgbClr val="41AFE2"/>
    <a:srgbClr val="0DABE8"/>
    <a:srgbClr val="010B16"/>
    <a:srgbClr val="FEFFFF"/>
    <a:srgbClr val="FFFDFC"/>
    <a:srgbClr val="0040FB"/>
    <a:srgbClr val="FFD5AF"/>
    <a:srgbClr val="FFE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Μεσαίο στυλ 3 - Έμφαση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7" autoAdjust="0"/>
    <p:restoredTop sz="85714" autoAdjust="0"/>
  </p:normalViewPr>
  <p:slideViewPr>
    <p:cSldViewPr snapToGrid="0">
      <p:cViewPr varScale="1">
        <p:scale>
          <a:sx n="133" d="100"/>
          <a:sy n="133" d="100"/>
        </p:scale>
        <p:origin x="127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760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13E2D3-CF48-45B0-BC70-BC8EDE9420A9}" type="doc">
      <dgm:prSet loTypeId="urn:microsoft.com/office/officeart/2005/8/layout/cycle2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l-GR"/>
        </a:p>
      </dgm:t>
    </dgm:pt>
    <dgm:pt modelId="{FFB63B6C-2A48-4086-B988-EF1933B3C039}">
      <dgm:prSet phldrT="[Κείμενο]" phldr="0" custT="1"/>
      <dgm:spPr>
        <a:solidFill>
          <a:srgbClr val="113B56"/>
        </a:solidFill>
      </dgm:spPr>
      <dgm:t>
        <a:bodyPr/>
        <a:lstStyle/>
        <a:p>
          <a:r>
            <a:rPr lang="en-US" sz="1100" b="1" dirty="0">
              <a:effectLst/>
              <a:latin typeface="Aptos" panose="020B0004020202020204" pitchFamily="34" charset="0"/>
            </a:rPr>
            <a:t>OBSERVE</a:t>
          </a:r>
          <a:endParaRPr lang="el-GR" sz="1100" b="1" dirty="0">
            <a:effectLst/>
            <a:latin typeface="Aptos" panose="020B0004020202020204" pitchFamily="34" charset="0"/>
          </a:endParaRPr>
        </a:p>
      </dgm:t>
    </dgm:pt>
    <dgm:pt modelId="{10C8A9A2-46F1-48E5-9729-3B644E737302}" type="parTrans" cxnId="{5B8015D8-ED67-48D2-9326-74F2A063477B}">
      <dgm:prSet/>
      <dgm:spPr/>
      <dgm:t>
        <a:bodyPr/>
        <a:lstStyle/>
        <a:p>
          <a:endParaRPr lang="el-GR"/>
        </a:p>
      </dgm:t>
    </dgm:pt>
    <dgm:pt modelId="{F9FC6725-60E1-425B-B905-5981063100E3}" type="sibTrans" cxnId="{5B8015D8-ED67-48D2-9326-74F2A063477B}">
      <dgm:prSet/>
      <dgm:spPr>
        <a:solidFill>
          <a:srgbClr val="FD8C24"/>
        </a:solidFill>
      </dgm:spPr>
      <dgm:t>
        <a:bodyPr/>
        <a:lstStyle/>
        <a:p>
          <a:endParaRPr lang="el-GR"/>
        </a:p>
      </dgm:t>
    </dgm:pt>
    <dgm:pt modelId="{E053E02B-F264-4FA6-9CAA-49859A30E808}">
      <dgm:prSet phldrT="[Κείμενο]" phldr="0" custT="1"/>
      <dgm:spPr>
        <a:solidFill>
          <a:srgbClr val="113B56"/>
        </a:solidFill>
      </dgm:spPr>
      <dgm:t>
        <a:bodyPr/>
        <a:lstStyle/>
        <a:p>
          <a:r>
            <a:rPr lang="en-US" sz="1100" b="1" dirty="0">
              <a:effectLst/>
              <a:latin typeface="Aptos" panose="020B0004020202020204" pitchFamily="34" charset="0"/>
            </a:rPr>
            <a:t>UNDERSTAND</a:t>
          </a:r>
          <a:endParaRPr lang="el-GR" sz="1100" b="1" dirty="0">
            <a:effectLst/>
            <a:latin typeface="Aptos" panose="020B0004020202020204" pitchFamily="34" charset="0"/>
          </a:endParaRPr>
        </a:p>
      </dgm:t>
    </dgm:pt>
    <dgm:pt modelId="{EC8C5860-8B30-4529-A78C-3EDE4F5AE62A}" type="parTrans" cxnId="{D540256B-9EBC-4170-BD1C-65B3A7C522B3}">
      <dgm:prSet/>
      <dgm:spPr/>
      <dgm:t>
        <a:bodyPr/>
        <a:lstStyle/>
        <a:p>
          <a:endParaRPr lang="el-GR"/>
        </a:p>
      </dgm:t>
    </dgm:pt>
    <dgm:pt modelId="{0B24346A-58B0-42C1-A3AC-4770AF1008A8}" type="sibTrans" cxnId="{D540256B-9EBC-4170-BD1C-65B3A7C522B3}">
      <dgm:prSet/>
      <dgm:spPr>
        <a:solidFill>
          <a:srgbClr val="FD8C24"/>
        </a:solidFill>
      </dgm:spPr>
      <dgm:t>
        <a:bodyPr/>
        <a:lstStyle/>
        <a:p>
          <a:endParaRPr lang="el-GR"/>
        </a:p>
      </dgm:t>
    </dgm:pt>
    <dgm:pt modelId="{1184CC10-0595-4A7D-9095-5B1BAF4C8FBF}">
      <dgm:prSet phldrT="[Κείμενο]" phldr="0" custT="1"/>
      <dgm:spPr>
        <a:solidFill>
          <a:srgbClr val="113B56"/>
        </a:solidFill>
      </dgm:spPr>
      <dgm:t>
        <a:bodyPr/>
        <a:lstStyle/>
        <a:p>
          <a:r>
            <a:rPr lang="en-US" sz="1100" b="1" dirty="0">
              <a:effectLst/>
              <a:latin typeface="Aptos" panose="020B0004020202020204" pitchFamily="34" charset="0"/>
            </a:rPr>
            <a:t>PREDICT</a:t>
          </a:r>
          <a:endParaRPr lang="el-GR" sz="1100" b="1" dirty="0">
            <a:effectLst/>
            <a:latin typeface="Aptos" panose="020B0004020202020204" pitchFamily="34" charset="0"/>
          </a:endParaRPr>
        </a:p>
      </dgm:t>
    </dgm:pt>
    <dgm:pt modelId="{D2074E4E-FF12-40C4-AC74-7372D7C48161}" type="parTrans" cxnId="{BD43422A-B26F-4BC8-9942-DC18B87E130E}">
      <dgm:prSet/>
      <dgm:spPr/>
      <dgm:t>
        <a:bodyPr/>
        <a:lstStyle/>
        <a:p>
          <a:endParaRPr lang="el-GR"/>
        </a:p>
      </dgm:t>
    </dgm:pt>
    <dgm:pt modelId="{EAC61EE9-DA1D-427A-88BE-15C90A4AFFC9}" type="sibTrans" cxnId="{BD43422A-B26F-4BC8-9942-DC18B87E130E}">
      <dgm:prSet/>
      <dgm:spPr>
        <a:solidFill>
          <a:srgbClr val="FD8C24"/>
        </a:solidFill>
      </dgm:spPr>
      <dgm:t>
        <a:bodyPr/>
        <a:lstStyle/>
        <a:p>
          <a:endParaRPr lang="el-GR"/>
        </a:p>
      </dgm:t>
    </dgm:pt>
    <dgm:pt modelId="{425C1EA4-956B-4D2F-80BF-BC013F044098}">
      <dgm:prSet phldrT="[Κείμενο]" phldr="0" custT="1"/>
      <dgm:spPr>
        <a:solidFill>
          <a:srgbClr val="113B56"/>
        </a:solidFill>
      </dgm:spPr>
      <dgm:t>
        <a:bodyPr/>
        <a:lstStyle/>
        <a:p>
          <a:r>
            <a:rPr lang="en-US" sz="1100" b="1" dirty="0">
              <a:effectLst/>
              <a:latin typeface="Aptos" panose="020B0004020202020204" pitchFamily="34" charset="0"/>
            </a:rPr>
            <a:t>ACT</a:t>
          </a:r>
          <a:endParaRPr lang="el-GR" sz="1100" b="1" dirty="0">
            <a:effectLst/>
            <a:latin typeface="Aptos" panose="020B0004020202020204" pitchFamily="34" charset="0"/>
          </a:endParaRPr>
        </a:p>
      </dgm:t>
    </dgm:pt>
    <dgm:pt modelId="{CE43539C-BF0A-44C7-9F50-1608D9BF44CF}" type="parTrans" cxnId="{E14F5CF8-7815-4537-8E47-AE41363B9B59}">
      <dgm:prSet/>
      <dgm:spPr/>
      <dgm:t>
        <a:bodyPr/>
        <a:lstStyle/>
        <a:p>
          <a:endParaRPr lang="el-GR"/>
        </a:p>
      </dgm:t>
    </dgm:pt>
    <dgm:pt modelId="{51BD627B-4B9B-451D-A57B-25B107F98F48}" type="sibTrans" cxnId="{E14F5CF8-7815-4537-8E47-AE41363B9B59}">
      <dgm:prSet/>
      <dgm:spPr>
        <a:solidFill>
          <a:srgbClr val="FD8C24"/>
        </a:solidFill>
      </dgm:spPr>
      <dgm:t>
        <a:bodyPr/>
        <a:lstStyle/>
        <a:p>
          <a:endParaRPr lang="el-GR"/>
        </a:p>
      </dgm:t>
    </dgm:pt>
    <dgm:pt modelId="{8C6DE0CD-80D9-4C1B-BAC1-AFA67E3EE4C3}">
      <dgm:prSet phldrT="[Κείμενο]" phldr="0" custT="1"/>
      <dgm:spPr>
        <a:solidFill>
          <a:srgbClr val="113B56"/>
        </a:solidFill>
      </dgm:spPr>
      <dgm:t>
        <a:bodyPr/>
        <a:lstStyle/>
        <a:p>
          <a:r>
            <a:rPr lang="en-US" sz="1100" b="1" dirty="0">
              <a:effectLst/>
              <a:latin typeface="Aptos" panose="020B0004020202020204" pitchFamily="34" charset="0"/>
            </a:rPr>
            <a:t>REACT &amp; PROACT</a:t>
          </a:r>
          <a:endParaRPr lang="el-GR" sz="1100" b="1" dirty="0">
            <a:effectLst/>
            <a:latin typeface="Aptos" panose="020B0004020202020204" pitchFamily="34" charset="0"/>
          </a:endParaRPr>
        </a:p>
      </dgm:t>
    </dgm:pt>
    <dgm:pt modelId="{E9ADF130-76DA-4E45-87E9-6E85F908579C}" type="parTrans" cxnId="{2ACE146F-0AB6-4EF2-B4E1-7F02B621C771}">
      <dgm:prSet/>
      <dgm:spPr/>
      <dgm:t>
        <a:bodyPr/>
        <a:lstStyle/>
        <a:p>
          <a:endParaRPr lang="el-GR"/>
        </a:p>
      </dgm:t>
    </dgm:pt>
    <dgm:pt modelId="{AEE2D2FC-71EC-46B2-B9AC-7A7DADE0B860}" type="sibTrans" cxnId="{2ACE146F-0AB6-4EF2-B4E1-7F02B621C771}">
      <dgm:prSet/>
      <dgm:spPr>
        <a:solidFill>
          <a:srgbClr val="FD8C24"/>
        </a:solidFill>
      </dgm:spPr>
      <dgm:t>
        <a:bodyPr/>
        <a:lstStyle/>
        <a:p>
          <a:endParaRPr lang="el-GR"/>
        </a:p>
      </dgm:t>
    </dgm:pt>
    <dgm:pt modelId="{FC732D16-426A-4F27-BD77-ABE8C15E5453}">
      <dgm:prSet phldrT="[Κείμενο]" phldr="0" custT="1"/>
      <dgm:spPr>
        <a:solidFill>
          <a:srgbClr val="113B56"/>
        </a:solidFill>
      </dgm:spPr>
      <dgm:t>
        <a:bodyPr/>
        <a:lstStyle/>
        <a:p>
          <a:r>
            <a:rPr lang="en-US" sz="1100" b="1" dirty="0">
              <a:effectLst/>
              <a:latin typeface="Aptos" panose="020B0004020202020204" pitchFamily="34" charset="0"/>
            </a:rPr>
            <a:t>REASSESS</a:t>
          </a:r>
          <a:endParaRPr lang="el-GR" sz="1100" b="1" dirty="0">
            <a:effectLst/>
            <a:latin typeface="Aptos" panose="020B0004020202020204" pitchFamily="34" charset="0"/>
          </a:endParaRPr>
        </a:p>
      </dgm:t>
    </dgm:pt>
    <dgm:pt modelId="{75DAB782-0DE3-40CA-91AF-BBF0E06742B5}" type="parTrans" cxnId="{F8D00535-1096-4E8F-B698-0A34845D95A4}">
      <dgm:prSet/>
      <dgm:spPr/>
      <dgm:t>
        <a:bodyPr/>
        <a:lstStyle/>
        <a:p>
          <a:endParaRPr lang="el-GR"/>
        </a:p>
      </dgm:t>
    </dgm:pt>
    <dgm:pt modelId="{C206473B-DB07-443D-B857-DD31E3850B53}" type="sibTrans" cxnId="{F8D00535-1096-4E8F-B698-0A34845D95A4}">
      <dgm:prSet/>
      <dgm:spPr>
        <a:solidFill>
          <a:srgbClr val="FD8C24"/>
        </a:solidFill>
      </dgm:spPr>
      <dgm:t>
        <a:bodyPr/>
        <a:lstStyle/>
        <a:p>
          <a:endParaRPr lang="el-GR"/>
        </a:p>
      </dgm:t>
    </dgm:pt>
    <dgm:pt modelId="{BA76A78C-578A-4CFF-ABD5-6B9E97125BD9}" type="pres">
      <dgm:prSet presAssocID="{E913E2D3-CF48-45B0-BC70-BC8EDE9420A9}" presName="cycle" presStyleCnt="0">
        <dgm:presLayoutVars>
          <dgm:dir/>
          <dgm:resizeHandles val="exact"/>
        </dgm:presLayoutVars>
      </dgm:prSet>
      <dgm:spPr/>
    </dgm:pt>
    <dgm:pt modelId="{315FE444-576D-4155-900A-D5FE372CB241}" type="pres">
      <dgm:prSet presAssocID="{FFB63B6C-2A48-4086-B988-EF1933B3C039}" presName="node" presStyleLbl="node1" presStyleIdx="0" presStyleCnt="6" custRadScaleRad="100001" custRadScaleInc="-988">
        <dgm:presLayoutVars>
          <dgm:bulletEnabled val="1"/>
        </dgm:presLayoutVars>
      </dgm:prSet>
      <dgm:spPr/>
    </dgm:pt>
    <dgm:pt modelId="{9A441ABF-ECAD-45F3-85EF-B8E5C391806D}" type="pres">
      <dgm:prSet presAssocID="{F9FC6725-60E1-425B-B905-5981063100E3}" presName="sibTrans" presStyleLbl="sibTrans2D1" presStyleIdx="0" presStyleCnt="6"/>
      <dgm:spPr/>
    </dgm:pt>
    <dgm:pt modelId="{AF87A59C-6ABA-4703-BBB5-401098E08E83}" type="pres">
      <dgm:prSet presAssocID="{F9FC6725-60E1-425B-B905-5981063100E3}" presName="connectorText" presStyleLbl="sibTrans2D1" presStyleIdx="0" presStyleCnt="6"/>
      <dgm:spPr/>
    </dgm:pt>
    <dgm:pt modelId="{BE005970-F396-4FD6-A391-D4692649FDC7}" type="pres">
      <dgm:prSet presAssocID="{E053E02B-F264-4FA6-9CAA-49859A30E808}" presName="node" presStyleLbl="node1" presStyleIdx="1" presStyleCnt="6">
        <dgm:presLayoutVars>
          <dgm:bulletEnabled val="1"/>
        </dgm:presLayoutVars>
      </dgm:prSet>
      <dgm:spPr/>
    </dgm:pt>
    <dgm:pt modelId="{33C2DB4C-7F09-4678-9B83-2FA4688082C7}" type="pres">
      <dgm:prSet presAssocID="{0B24346A-58B0-42C1-A3AC-4770AF1008A8}" presName="sibTrans" presStyleLbl="sibTrans2D1" presStyleIdx="1" presStyleCnt="6"/>
      <dgm:spPr/>
    </dgm:pt>
    <dgm:pt modelId="{D9C22932-A1D7-4C7B-BC96-28CF8B6D8E10}" type="pres">
      <dgm:prSet presAssocID="{0B24346A-58B0-42C1-A3AC-4770AF1008A8}" presName="connectorText" presStyleLbl="sibTrans2D1" presStyleIdx="1" presStyleCnt="6"/>
      <dgm:spPr/>
    </dgm:pt>
    <dgm:pt modelId="{5C324B9C-C50C-4E62-9856-5915215F6518}" type="pres">
      <dgm:prSet presAssocID="{1184CC10-0595-4A7D-9095-5B1BAF4C8FBF}" presName="node" presStyleLbl="node1" presStyleIdx="2" presStyleCnt="6">
        <dgm:presLayoutVars>
          <dgm:bulletEnabled val="1"/>
        </dgm:presLayoutVars>
      </dgm:prSet>
      <dgm:spPr/>
    </dgm:pt>
    <dgm:pt modelId="{8FAB3D7A-67E4-4436-8AB3-E7CA143A82E7}" type="pres">
      <dgm:prSet presAssocID="{EAC61EE9-DA1D-427A-88BE-15C90A4AFFC9}" presName="sibTrans" presStyleLbl="sibTrans2D1" presStyleIdx="2" presStyleCnt="6"/>
      <dgm:spPr/>
    </dgm:pt>
    <dgm:pt modelId="{9FD229FC-BD24-4797-B24A-96A177E2AE66}" type="pres">
      <dgm:prSet presAssocID="{EAC61EE9-DA1D-427A-88BE-15C90A4AFFC9}" presName="connectorText" presStyleLbl="sibTrans2D1" presStyleIdx="2" presStyleCnt="6"/>
      <dgm:spPr/>
    </dgm:pt>
    <dgm:pt modelId="{88349D4C-E9A6-40EF-AB99-F43260E0215D}" type="pres">
      <dgm:prSet presAssocID="{425C1EA4-956B-4D2F-80BF-BC013F044098}" presName="node" presStyleLbl="node1" presStyleIdx="3" presStyleCnt="6">
        <dgm:presLayoutVars>
          <dgm:bulletEnabled val="1"/>
        </dgm:presLayoutVars>
      </dgm:prSet>
      <dgm:spPr/>
    </dgm:pt>
    <dgm:pt modelId="{1ACE01CC-92DA-4E77-B156-6D04C9F9F97F}" type="pres">
      <dgm:prSet presAssocID="{51BD627B-4B9B-451D-A57B-25B107F98F48}" presName="sibTrans" presStyleLbl="sibTrans2D1" presStyleIdx="3" presStyleCnt="6"/>
      <dgm:spPr/>
    </dgm:pt>
    <dgm:pt modelId="{5657E0F4-6C9A-4A02-AFBC-17BD370747DA}" type="pres">
      <dgm:prSet presAssocID="{51BD627B-4B9B-451D-A57B-25B107F98F48}" presName="connectorText" presStyleLbl="sibTrans2D1" presStyleIdx="3" presStyleCnt="6"/>
      <dgm:spPr/>
    </dgm:pt>
    <dgm:pt modelId="{1853395E-411C-4169-ABE1-1860752FCB8E}" type="pres">
      <dgm:prSet presAssocID="{FC732D16-426A-4F27-BD77-ABE8C15E5453}" presName="node" presStyleLbl="node1" presStyleIdx="4" presStyleCnt="6">
        <dgm:presLayoutVars>
          <dgm:bulletEnabled val="1"/>
        </dgm:presLayoutVars>
      </dgm:prSet>
      <dgm:spPr/>
    </dgm:pt>
    <dgm:pt modelId="{B11B357D-C0CD-4C96-82DF-825EA8C33988}" type="pres">
      <dgm:prSet presAssocID="{C206473B-DB07-443D-B857-DD31E3850B53}" presName="sibTrans" presStyleLbl="sibTrans2D1" presStyleIdx="4" presStyleCnt="6"/>
      <dgm:spPr/>
    </dgm:pt>
    <dgm:pt modelId="{02B8C326-0BAE-415D-94EE-3EB6F97CA851}" type="pres">
      <dgm:prSet presAssocID="{C206473B-DB07-443D-B857-DD31E3850B53}" presName="connectorText" presStyleLbl="sibTrans2D1" presStyleIdx="4" presStyleCnt="6"/>
      <dgm:spPr/>
    </dgm:pt>
    <dgm:pt modelId="{C60B2C87-8EBF-4500-A9BE-404C291768E3}" type="pres">
      <dgm:prSet presAssocID="{8C6DE0CD-80D9-4C1B-BAC1-AFA67E3EE4C3}" presName="node" presStyleLbl="node1" presStyleIdx="5" presStyleCnt="6">
        <dgm:presLayoutVars>
          <dgm:bulletEnabled val="1"/>
        </dgm:presLayoutVars>
      </dgm:prSet>
      <dgm:spPr/>
    </dgm:pt>
    <dgm:pt modelId="{B4508233-B80D-4500-AFB4-6C25B2C93192}" type="pres">
      <dgm:prSet presAssocID="{AEE2D2FC-71EC-46B2-B9AC-7A7DADE0B860}" presName="sibTrans" presStyleLbl="sibTrans2D1" presStyleIdx="5" presStyleCnt="6"/>
      <dgm:spPr/>
    </dgm:pt>
    <dgm:pt modelId="{C6693651-DCBB-48C1-AB44-2047DC1F1DFA}" type="pres">
      <dgm:prSet presAssocID="{AEE2D2FC-71EC-46B2-B9AC-7A7DADE0B860}" presName="connectorText" presStyleLbl="sibTrans2D1" presStyleIdx="5" presStyleCnt="6"/>
      <dgm:spPr/>
    </dgm:pt>
  </dgm:ptLst>
  <dgm:cxnLst>
    <dgm:cxn modelId="{159F2701-9AD0-40A0-B032-ED787CCCCA41}" type="presOf" srcId="{FFB63B6C-2A48-4086-B988-EF1933B3C039}" destId="{315FE444-576D-4155-900A-D5FE372CB241}" srcOrd="0" destOrd="0" presId="urn:microsoft.com/office/officeart/2005/8/layout/cycle2"/>
    <dgm:cxn modelId="{7D684B03-9F46-459B-BBD3-4422869A0398}" type="presOf" srcId="{E913E2D3-CF48-45B0-BC70-BC8EDE9420A9}" destId="{BA76A78C-578A-4CFF-ABD5-6B9E97125BD9}" srcOrd="0" destOrd="0" presId="urn:microsoft.com/office/officeart/2005/8/layout/cycle2"/>
    <dgm:cxn modelId="{7BD69511-0E8E-4A1B-A436-50C10312226A}" type="presOf" srcId="{C206473B-DB07-443D-B857-DD31E3850B53}" destId="{B11B357D-C0CD-4C96-82DF-825EA8C33988}" srcOrd="0" destOrd="0" presId="urn:microsoft.com/office/officeart/2005/8/layout/cycle2"/>
    <dgm:cxn modelId="{75EF6112-36E9-48EC-A6A8-463DBF8D5DBC}" type="presOf" srcId="{0B24346A-58B0-42C1-A3AC-4770AF1008A8}" destId="{33C2DB4C-7F09-4678-9B83-2FA4688082C7}" srcOrd="0" destOrd="0" presId="urn:microsoft.com/office/officeart/2005/8/layout/cycle2"/>
    <dgm:cxn modelId="{171B6628-DC43-4D93-AEDD-D9C7803DD813}" type="presOf" srcId="{51BD627B-4B9B-451D-A57B-25B107F98F48}" destId="{1ACE01CC-92DA-4E77-B156-6D04C9F9F97F}" srcOrd="0" destOrd="0" presId="urn:microsoft.com/office/officeart/2005/8/layout/cycle2"/>
    <dgm:cxn modelId="{BD43422A-B26F-4BC8-9942-DC18B87E130E}" srcId="{E913E2D3-CF48-45B0-BC70-BC8EDE9420A9}" destId="{1184CC10-0595-4A7D-9095-5B1BAF4C8FBF}" srcOrd="2" destOrd="0" parTransId="{D2074E4E-FF12-40C4-AC74-7372D7C48161}" sibTransId="{EAC61EE9-DA1D-427A-88BE-15C90A4AFFC9}"/>
    <dgm:cxn modelId="{F8D00535-1096-4E8F-B698-0A34845D95A4}" srcId="{E913E2D3-CF48-45B0-BC70-BC8EDE9420A9}" destId="{FC732D16-426A-4F27-BD77-ABE8C15E5453}" srcOrd="4" destOrd="0" parTransId="{75DAB782-0DE3-40CA-91AF-BBF0E06742B5}" sibTransId="{C206473B-DB07-443D-B857-DD31E3850B53}"/>
    <dgm:cxn modelId="{2C381560-ADE7-4D6B-997B-9CADF0B6CD68}" type="presOf" srcId="{EAC61EE9-DA1D-427A-88BE-15C90A4AFFC9}" destId="{8FAB3D7A-67E4-4436-8AB3-E7CA143A82E7}" srcOrd="0" destOrd="0" presId="urn:microsoft.com/office/officeart/2005/8/layout/cycle2"/>
    <dgm:cxn modelId="{D540256B-9EBC-4170-BD1C-65B3A7C522B3}" srcId="{E913E2D3-CF48-45B0-BC70-BC8EDE9420A9}" destId="{E053E02B-F264-4FA6-9CAA-49859A30E808}" srcOrd="1" destOrd="0" parTransId="{EC8C5860-8B30-4529-A78C-3EDE4F5AE62A}" sibTransId="{0B24346A-58B0-42C1-A3AC-4770AF1008A8}"/>
    <dgm:cxn modelId="{2ACE146F-0AB6-4EF2-B4E1-7F02B621C771}" srcId="{E913E2D3-CF48-45B0-BC70-BC8EDE9420A9}" destId="{8C6DE0CD-80D9-4C1B-BAC1-AFA67E3EE4C3}" srcOrd="5" destOrd="0" parTransId="{E9ADF130-76DA-4E45-87E9-6E85F908579C}" sibTransId="{AEE2D2FC-71EC-46B2-B9AC-7A7DADE0B860}"/>
    <dgm:cxn modelId="{741F804F-6B61-4B5B-A74D-9DB1B9F3B9E4}" type="presOf" srcId="{C206473B-DB07-443D-B857-DD31E3850B53}" destId="{02B8C326-0BAE-415D-94EE-3EB6F97CA851}" srcOrd="1" destOrd="0" presId="urn:microsoft.com/office/officeart/2005/8/layout/cycle2"/>
    <dgm:cxn modelId="{97324A70-9887-4291-A86C-1D856D0B75A8}" type="presOf" srcId="{E053E02B-F264-4FA6-9CAA-49859A30E808}" destId="{BE005970-F396-4FD6-A391-D4692649FDC7}" srcOrd="0" destOrd="0" presId="urn:microsoft.com/office/officeart/2005/8/layout/cycle2"/>
    <dgm:cxn modelId="{34408780-442F-4072-98DA-C6CE0CCDD1FD}" type="presOf" srcId="{AEE2D2FC-71EC-46B2-B9AC-7A7DADE0B860}" destId="{C6693651-DCBB-48C1-AB44-2047DC1F1DFA}" srcOrd="1" destOrd="0" presId="urn:microsoft.com/office/officeart/2005/8/layout/cycle2"/>
    <dgm:cxn modelId="{F51A5285-79A8-4A4E-9AF3-B649EF20BAE0}" type="presOf" srcId="{51BD627B-4B9B-451D-A57B-25B107F98F48}" destId="{5657E0F4-6C9A-4A02-AFBC-17BD370747DA}" srcOrd="1" destOrd="0" presId="urn:microsoft.com/office/officeart/2005/8/layout/cycle2"/>
    <dgm:cxn modelId="{24EB9C8D-C118-4699-B0FB-7CD39E03A832}" type="presOf" srcId="{AEE2D2FC-71EC-46B2-B9AC-7A7DADE0B860}" destId="{B4508233-B80D-4500-AFB4-6C25B2C93192}" srcOrd="0" destOrd="0" presId="urn:microsoft.com/office/officeart/2005/8/layout/cycle2"/>
    <dgm:cxn modelId="{4DA17C99-2BC0-4B37-8016-10B46FF26A95}" type="presOf" srcId="{8C6DE0CD-80D9-4C1B-BAC1-AFA67E3EE4C3}" destId="{C60B2C87-8EBF-4500-A9BE-404C291768E3}" srcOrd="0" destOrd="0" presId="urn:microsoft.com/office/officeart/2005/8/layout/cycle2"/>
    <dgm:cxn modelId="{CB5AC3A0-0DDA-48C7-82C4-F8C2AFD8EAE1}" type="presOf" srcId="{1184CC10-0595-4A7D-9095-5B1BAF4C8FBF}" destId="{5C324B9C-C50C-4E62-9856-5915215F6518}" srcOrd="0" destOrd="0" presId="urn:microsoft.com/office/officeart/2005/8/layout/cycle2"/>
    <dgm:cxn modelId="{85EADAAA-C0DD-4138-9948-84998C89A600}" type="presOf" srcId="{425C1EA4-956B-4D2F-80BF-BC013F044098}" destId="{88349D4C-E9A6-40EF-AB99-F43260E0215D}" srcOrd="0" destOrd="0" presId="urn:microsoft.com/office/officeart/2005/8/layout/cycle2"/>
    <dgm:cxn modelId="{C59F3AC4-463F-4130-B7A6-CB60157BAEAF}" type="presOf" srcId="{F9FC6725-60E1-425B-B905-5981063100E3}" destId="{9A441ABF-ECAD-45F3-85EF-B8E5C391806D}" srcOrd="0" destOrd="0" presId="urn:microsoft.com/office/officeart/2005/8/layout/cycle2"/>
    <dgm:cxn modelId="{71E43CC9-400D-482A-845B-67D49554A339}" type="presOf" srcId="{0B24346A-58B0-42C1-A3AC-4770AF1008A8}" destId="{D9C22932-A1D7-4C7B-BC96-28CF8B6D8E10}" srcOrd="1" destOrd="0" presId="urn:microsoft.com/office/officeart/2005/8/layout/cycle2"/>
    <dgm:cxn modelId="{5B8015D8-ED67-48D2-9326-74F2A063477B}" srcId="{E913E2D3-CF48-45B0-BC70-BC8EDE9420A9}" destId="{FFB63B6C-2A48-4086-B988-EF1933B3C039}" srcOrd="0" destOrd="0" parTransId="{10C8A9A2-46F1-48E5-9729-3B644E737302}" sibTransId="{F9FC6725-60E1-425B-B905-5981063100E3}"/>
    <dgm:cxn modelId="{4E5EE4F5-B7C6-4B48-8BC3-5E6140732840}" type="presOf" srcId="{F9FC6725-60E1-425B-B905-5981063100E3}" destId="{AF87A59C-6ABA-4703-BBB5-401098E08E83}" srcOrd="1" destOrd="0" presId="urn:microsoft.com/office/officeart/2005/8/layout/cycle2"/>
    <dgm:cxn modelId="{E14F5CF8-7815-4537-8E47-AE41363B9B59}" srcId="{E913E2D3-CF48-45B0-BC70-BC8EDE9420A9}" destId="{425C1EA4-956B-4D2F-80BF-BC013F044098}" srcOrd="3" destOrd="0" parTransId="{CE43539C-BF0A-44C7-9F50-1608D9BF44CF}" sibTransId="{51BD627B-4B9B-451D-A57B-25B107F98F48}"/>
    <dgm:cxn modelId="{4AA155F8-51D6-4EAE-8FEA-DE6B837957FB}" type="presOf" srcId="{EAC61EE9-DA1D-427A-88BE-15C90A4AFFC9}" destId="{9FD229FC-BD24-4797-B24A-96A177E2AE66}" srcOrd="1" destOrd="0" presId="urn:microsoft.com/office/officeart/2005/8/layout/cycle2"/>
    <dgm:cxn modelId="{57F584FB-C78E-4C9D-99B6-086596F51862}" type="presOf" srcId="{FC732D16-426A-4F27-BD77-ABE8C15E5453}" destId="{1853395E-411C-4169-ABE1-1860752FCB8E}" srcOrd="0" destOrd="0" presId="urn:microsoft.com/office/officeart/2005/8/layout/cycle2"/>
    <dgm:cxn modelId="{8DBCEE43-8A27-4BE9-BB29-2F94815A7F0E}" type="presParOf" srcId="{BA76A78C-578A-4CFF-ABD5-6B9E97125BD9}" destId="{315FE444-576D-4155-900A-D5FE372CB241}" srcOrd="0" destOrd="0" presId="urn:microsoft.com/office/officeart/2005/8/layout/cycle2"/>
    <dgm:cxn modelId="{1307BD17-FA70-4636-BC78-52F305510631}" type="presParOf" srcId="{BA76A78C-578A-4CFF-ABD5-6B9E97125BD9}" destId="{9A441ABF-ECAD-45F3-85EF-B8E5C391806D}" srcOrd="1" destOrd="0" presId="urn:microsoft.com/office/officeart/2005/8/layout/cycle2"/>
    <dgm:cxn modelId="{E2BE493C-9C88-47E8-920B-623408B4FAFC}" type="presParOf" srcId="{9A441ABF-ECAD-45F3-85EF-B8E5C391806D}" destId="{AF87A59C-6ABA-4703-BBB5-401098E08E83}" srcOrd="0" destOrd="0" presId="urn:microsoft.com/office/officeart/2005/8/layout/cycle2"/>
    <dgm:cxn modelId="{FF5B8F13-09B9-41DD-AACC-AF89A8CFD28F}" type="presParOf" srcId="{BA76A78C-578A-4CFF-ABD5-6B9E97125BD9}" destId="{BE005970-F396-4FD6-A391-D4692649FDC7}" srcOrd="2" destOrd="0" presId="urn:microsoft.com/office/officeart/2005/8/layout/cycle2"/>
    <dgm:cxn modelId="{78B7010B-AD6D-4879-B9A6-686F615AC16C}" type="presParOf" srcId="{BA76A78C-578A-4CFF-ABD5-6B9E97125BD9}" destId="{33C2DB4C-7F09-4678-9B83-2FA4688082C7}" srcOrd="3" destOrd="0" presId="urn:microsoft.com/office/officeart/2005/8/layout/cycle2"/>
    <dgm:cxn modelId="{7BF7E48C-ABB9-43E7-9B10-5DA8A9EE9B1D}" type="presParOf" srcId="{33C2DB4C-7F09-4678-9B83-2FA4688082C7}" destId="{D9C22932-A1D7-4C7B-BC96-28CF8B6D8E10}" srcOrd="0" destOrd="0" presId="urn:microsoft.com/office/officeart/2005/8/layout/cycle2"/>
    <dgm:cxn modelId="{3B35F0B9-30B1-4A04-B5F3-BBB93A3E29C2}" type="presParOf" srcId="{BA76A78C-578A-4CFF-ABD5-6B9E97125BD9}" destId="{5C324B9C-C50C-4E62-9856-5915215F6518}" srcOrd="4" destOrd="0" presId="urn:microsoft.com/office/officeart/2005/8/layout/cycle2"/>
    <dgm:cxn modelId="{2EA12C5F-7E38-422E-93B0-64F3BC94D389}" type="presParOf" srcId="{BA76A78C-578A-4CFF-ABD5-6B9E97125BD9}" destId="{8FAB3D7A-67E4-4436-8AB3-E7CA143A82E7}" srcOrd="5" destOrd="0" presId="urn:microsoft.com/office/officeart/2005/8/layout/cycle2"/>
    <dgm:cxn modelId="{076C5D3B-5711-4BDF-970E-FA09AE2D836F}" type="presParOf" srcId="{8FAB3D7A-67E4-4436-8AB3-E7CA143A82E7}" destId="{9FD229FC-BD24-4797-B24A-96A177E2AE66}" srcOrd="0" destOrd="0" presId="urn:microsoft.com/office/officeart/2005/8/layout/cycle2"/>
    <dgm:cxn modelId="{5A21EF40-6D4B-450B-B7A9-6D1457CB8FA1}" type="presParOf" srcId="{BA76A78C-578A-4CFF-ABD5-6B9E97125BD9}" destId="{88349D4C-E9A6-40EF-AB99-F43260E0215D}" srcOrd="6" destOrd="0" presId="urn:microsoft.com/office/officeart/2005/8/layout/cycle2"/>
    <dgm:cxn modelId="{1ABE455D-D5F8-499B-A16B-A16164432AC0}" type="presParOf" srcId="{BA76A78C-578A-4CFF-ABD5-6B9E97125BD9}" destId="{1ACE01CC-92DA-4E77-B156-6D04C9F9F97F}" srcOrd="7" destOrd="0" presId="urn:microsoft.com/office/officeart/2005/8/layout/cycle2"/>
    <dgm:cxn modelId="{E113C76B-EDE6-4802-AE77-7FA111B3E853}" type="presParOf" srcId="{1ACE01CC-92DA-4E77-B156-6D04C9F9F97F}" destId="{5657E0F4-6C9A-4A02-AFBC-17BD370747DA}" srcOrd="0" destOrd="0" presId="urn:microsoft.com/office/officeart/2005/8/layout/cycle2"/>
    <dgm:cxn modelId="{A01DC050-A210-45C5-A32D-92031EE429F9}" type="presParOf" srcId="{BA76A78C-578A-4CFF-ABD5-6B9E97125BD9}" destId="{1853395E-411C-4169-ABE1-1860752FCB8E}" srcOrd="8" destOrd="0" presId="urn:microsoft.com/office/officeart/2005/8/layout/cycle2"/>
    <dgm:cxn modelId="{66DADAB7-3EF7-41D4-962B-65DE895D51F5}" type="presParOf" srcId="{BA76A78C-578A-4CFF-ABD5-6B9E97125BD9}" destId="{B11B357D-C0CD-4C96-82DF-825EA8C33988}" srcOrd="9" destOrd="0" presId="urn:microsoft.com/office/officeart/2005/8/layout/cycle2"/>
    <dgm:cxn modelId="{C9F5D8CD-6661-4214-8B88-92AED12D0474}" type="presParOf" srcId="{B11B357D-C0CD-4C96-82DF-825EA8C33988}" destId="{02B8C326-0BAE-415D-94EE-3EB6F97CA851}" srcOrd="0" destOrd="0" presId="urn:microsoft.com/office/officeart/2005/8/layout/cycle2"/>
    <dgm:cxn modelId="{8E0662DA-DD98-4ADF-8C8E-FD11F8C4FC7F}" type="presParOf" srcId="{BA76A78C-578A-4CFF-ABD5-6B9E97125BD9}" destId="{C60B2C87-8EBF-4500-A9BE-404C291768E3}" srcOrd="10" destOrd="0" presId="urn:microsoft.com/office/officeart/2005/8/layout/cycle2"/>
    <dgm:cxn modelId="{F88A335E-D84A-439D-8D40-E8FA57C2A8B9}" type="presParOf" srcId="{BA76A78C-578A-4CFF-ABD5-6B9E97125BD9}" destId="{B4508233-B80D-4500-AFB4-6C25B2C93192}" srcOrd="11" destOrd="0" presId="urn:microsoft.com/office/officeart/2005/8/layout/cycle2"/>
    <dgm:cxn modelId="{21404E56-9470-4488-ABA2-3FDFCB7AB7E5}" type="presParOf" srcId="{B4508233-B80D-4500-AFB4-6C25B2C93192}" destId="{C6693651-DCBB-48C1-AB44-2047DC1F1DF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FE444-576D-4155-900A-D5FE372CB241}">
      <dsp:nvSpPr>
        <dsp:cNvPr id="0" name=""/>
        <dsp:cNvSpPr/>
      </dsp:nvSpPr>
      <dsp:spPr>
        <a:xfrm>
          <a:off x="3376816" y="638"/>
          <a:ext cx="1353343" cy="1353343"/>
        </a:xfrm>
        <a:prstGeom prst="ellipse">
          <a:avLst/>
        </a:prstGeom>
        <a:solidFill>
          <a:srgbClr val="113B5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  <a:latin typeface="Aptos" panose="020B0004020202020204" pitchFamily="34" charset="0"/>
            </a:rPr>
            <a:t>OBSERVE</a:t>
          </a:r>
          <a:endParaRPr lang="el-GR" sz="1100" b="1" kern="1200" dirty="0">
            <a:effectLst/>
            <a:latin typeface="Aptos" panose="020B0004020202020204" pitchFamily="34" charset="0"/>
          </a:endParaRPr>
        </a:p>
      </dsp:txBody>
      <dsp:txXfrm>
        <a:off x="3575008" y="198830"/>
        <a:ext cx="956959" cy="956959"/>
      </dsp:txXfrm>
    </dsp:sp>
    <dsp:sp modelId="{9A441ABF-ECAD-45F3-85EF-B8E5C391806D}">
      <dsp:nvSpPr>
        <dsp:cNvPr id="0" name=""/>
        <dsp:cNvSpPr/>
      </dsp:nvSpPr>
      <dsp:spPr>
        <a:xfrm rot="1791138">
          <a:off x="4747425" y="951802"/>
          <a:ext cx="364530" cy="456753"/>
        </a:xfrm>
        <a:prstGeom prst="rightArrow">
          <a:avLst>
            <a:gd name="adj1" fmla="val 60000"/>
            <a:gd name="adj2" fmla="val 50000"/>
          </a:avLst>
        </a:prstGeom>
        <a:solidFill>
          <a:srgbClr val="FD8C2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900" kern="1200"/>
        </a:p>
      </dsp:txBody>
      <dsp:txXfrm>
        <a:off x="4754680" y="1015935"/>
        <a:ext cx="255171" cy="274051"/>
      </dsp:txXfrm>
    </dsp:sp>
    <dsp:sp modelId="{BE005970-F396-4FD6-A391-D4692649FDC7}">
      <dsp:nvSpPr>
        <dsp:cNvPr id="0" name=""/>
        <dsp:cNvSpPr/>
      </dsp:nvSpPr>
      <dsp:spPr>
        <a:xfrm>
          <a:off x="5147117" y="1016646"/>
          <a:ext cx="1353343" cy="1353343"/>
        </a:xfrm>
        <a:prstGeom prst="ellipse">
          <a:avLst/>
        </a:prstGeom>
        <a:solidFill>
          <a:srgbClr val="113B5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  <a:latin typeface="Aptos" panose="020B0004020202020204" pitchFamily="34" charset="0"/>
            </a:rPr>
            <a:t>UNDERSTAND</a:t>
          </a:r>
          <a:endParaRPr lang="el-GR" sz="1100" b="1" kern="1200" dirty="0">
            <a:effectLst/>
            <a:latin typeface="Aptos" panose="020B0004020202020204" pitchFamily="34" charset="0"/>
          </a:endParaRPr>
        </a:p>
      </dsp:txBody>
      <dsp:txXfrm>
        <a:off x="5345309" y="1214838"/>
        <a:ext cx="956959" cy="956959"/>
      </dsp:txXfrm>
    </dsp:sp>
    <dsp:sp modelId="{33C2DB4C-7F09-4678-9B83-2FA4688082C7}">
      <dsp:nvSpPr>
        <dsp:cNvPr id="0" name=""/>
        <dsp:cNvSpPr/>
      </dsp:nvSpPr>
      <dsp:spPr>
        <a:xfrm rot="5400000">
          <a:off x="5643937" y="2470776"/>
          <a:ext cx="359703" cy="456753"/>
        </a:xfrm>
        <a:prstGeom prst="rightArrow">
          <a:avLst>
            <a:gd name="adj1" fmla="val 60000"/>
            <a:gd name="adj2" fmla="val 50000"/>
          </a:avLst>
        </a:prstGeom>
        <a:solidFill>
          <a:srgbClr val="FD8C2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900" kern="1200"/>
        </a:p>
      </dsp:txBody>
      <dsp:txXfrm>
        <a:off x="5697893" y="2508172"/>
        <a:ext cx="251792" cy="274051"/>
      </dsp:txXfrm>
    </dsp:sp>
    <dsp:sp modelId="{5C324B9C-C50C-4E62-9856-5915215F6518}">
      <dsp:nvSpPr>
        <dsp:cNvPr id="0" name=""/>
        <dsp:cNvSpPr/>
      </dsp:nvSpPr>
      <dsp:spPr>
        <a:xfrm>
          <a:off x="5147117" y="3048676"/>
          <a:ext cx="1353343" cy="1353343"/>
        </a:xfrm>
        <a:prstGeom prst="ellipse">
          <a:avLst/>
        </a:prstGeom>
        <a:solidFill>
          <a:srgbClr val="113B5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  <a:latin typeface="Aptos" panose="020B0004020202020204" pitchFamily="34" charset="0"/>
            </a:rPr>
            <a:t>PREDICT</a:t>
          </a:r>
          <a:endParaRPr lang="el-GR" sz="1100" b="1" kern="1200" dirty="0">
            <a:effectLst/>
            <a:latin typeface="Aptos" panose="020B0004020202020204" pitchFamily="34" charset="0"/>
          </a:endParaRPr>
        </a:p>
      </dsp:txBody>
      <dsp:txXfrm>
        <a:off x="5345309" y="3246868"/>
        <a:ext cx="956959" cy="956959"/>
      </dsp:txXfrm>
    </dsp:sp>
    <dsp:sp modelId="{8FAB3D7A-67E4-4436-8AB3-E7CA143A82E7}">
      <dsp:nvSpPr>
        <dsp:cNvPr id="0" name=""/>
        <dsp:cNvSpPr/>
      </dsp:nvSpPr>
      <dsp:spPr>
        <a:xfrm rot="9000000">
          <a:off x="4772859" y="3999888"/>
          <a:ext cx="359703" cy="456753"/>
        </a:xfrm>
        <a:prstGeom prst="rightArrow">
          <a:avLst>
            <a:gd name="adj1" fmla="val 60000"/>
            <a:gd name="adj2" fmla="val 50000"/>
          </a:avLst>
        </a:prstGeom>
        <a:solidFill>
          <a:srgbClr val="FD8C2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900" kern="1200"/>
        </a:p>
      </dsp:txBody>
      <dsp:txXfrm rot="10800000">
        <a:off x="4873541" y="4064261"/>
        <a:ext cx="251792" cy="274051"/>
      </dsp:txXfrm>
    </dsp:sp>
    <dsp:sp modelId="{88349D4C-E9A6-40EF-AB99-F43260E0215D}">
      <dsp:nvSpPr>
        <dsp:cNvPr id="0" name=""/>
        <dsp:cNvSpPr/>
      </dsp:nvSpPr>
      <dsp:spPr>
        <a:xfrm>
          <a:off x="3387328" y="4064691"/>
          <a:ext cx="1353343" cy="1353343"/>
        </a:xfrm>
        <a:prstGeom prst="ellipse">
          <a:avLst/>
        </a:prstGeom>
        <a:solidFill>
          <a:srgbClr val="113B5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  <a:latin typeface="Aptos" panose="020B0004020202020204" pitchFamily="34" charset="0"/>
            </a:rPr>
            <a:t>ACT</a:t>
          </a:r>
          <a:endParaRPr lang="el-GR" sz="1100" b="1" kern="1200" dirty="0">
            <a:effectLst/>
            <a:latin typeface="Aptos" panose="020B0004020202020204" pitchFamily="34" charset="0"/>
          </a:endParaRPr>
        </a:p>
      </dsp:txBody>
      <dsp:txXfrm>
        <a:off x="3585520" y="4262883"/>
        <a:ext cx="956959" cy="956959"/>
      </dsp:txXfrm>
    </dsp:sp>
    <dsp:sp modelId="{1ACE01CC-92DA-4E77-B156-6D04C9F9F97F}">
      <dsp:nvSpPr>
        <dsp:cNvPr id="0" name=""/>
        <dsp:cNvSpPr/>
      </dsp:nvSpPr>
      <dsp:spPr>
        <a:xfrm rot="12600000">
          <a:off x="3013070" y="4010069"/>
          <a:ext cx="359703" cy="456753"/>
        </a:xfrm>
        <a:prstGeom prst="rightArrow">
          <a:avLst>
            <a:gd name="adj1" fmla="val 60000"/>
            <a:gd name="adj2" fmla="val 50000"/>
          </a:avLst>
        </a:prstGeom>
        <a:solidFill>
          <a:srgbClr val="FD8C2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900" kern="1200"/>
        </a:p>
      </dsp:txBody>
      <dsp:txXfrm rot="10800000">
        <a:off x="3113752" y="4128398"/>
        <a:ext cx="251792" cy="274051"/>
      </dsp:txXfrm>
    </dsp:sp>
    <dsp:sp modelId="{1853395E-411C-4169-ABE1-1860752FCB8E}">
      <dsp:nvSpPr>
        <dsp:cNvPr id="0" name=""/>
        <dsp:cNvSpPr/>
      </dsp:nvSpPr>
      <dsp:spPr>
        <a:xfrm>
          <a:off x="1627538" y="3048676"/>
          <a:ext cx="1353343" cy="1353343"/>
        </a:xfrm>
        <a:prstGeom prst="ellipse">
          <a:avLst/>
        </a:prstGeom>
        <a:solidFill>
          <a:srgbClr val="113B5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  <a:latin typeface="Aptos" panose="020B0004020202020204" pitchFamily="34" charset="0"/>
            </a:rPr>
            <a:t>REASSESS</a:t>
          </a:r>
          <a:endParaRPr lang="el-GR" sz="1100" b="1" kern="1200" dirty="0">
            <a:effectLst/>
            <a:latin typeface="Aptos" panose="020B0004020202020204" pitchFamily="34" charset="0"/>
          </a:endParaRPr>
        </a:p>
      </dsp:txBody>
      <dsp:txXfrm>
        <a:off x="1825730" y="3246868"/>
        <a:ext cx="956959" cy="956959"/>
      </dsp:txXfrm>
    </dsp:sp>
    <dsp:sp modelId="{B11B357D-C0CD-4C96-82DF-825EA8C33988}">
      <dsp:nvSpPr>
        <dsp:cNvPr id="0" name=""/>
        <dsp:cNvSpPr/>
      </dsp:nvSpPr>
      <dsp:spPr>
        <a:xfrm rot="16200000">
          <a:off x="2124359" y="2491137"/>
          <a:ext cx="359703" cy="456753"/>
        </a:xfrm>
        <a:prstGeom prst="rightArrow">
          <a:avLst>
            <a:gd name="adj1" fmla="val 60000"/>
            <a:gd name="adj2" fmla="val 50000"/>
          </a:avLst>
        </a:prstGeom>
        <a:solidFill>
          <a:srgbClr val="FD8C2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900" kern="1200"/>
        </a:p>
      </dsp:txBody>
      <dsp:txXfrm>
        <a:off x="2178315" y="2636444"/>
        <a:ext cx="251792" cy="274051"/>
      </dsp:txXfrm>
    </dsp:sp>
    <dsp:sp modelId="{C60B2C87-8EBF-4500-A9BE-404C291768E3}">
      <dsp:nvSpPr>
        <dsp:cNvPr id="0" name=""/>
        <dsp:cNvSpPr/>
      </dsp:nvSpPr>
      <dsp:spPr>
        <a:xfrm>
          <a:off x="1627538" y="1016646"/>
          <a:ext cx="1353343" cy="1353343"/>
        </a:xfrm>
        <a:prstGeom prst="ellipse">
          <a:avLst/>
        </a:prstGeom>
        <a:solidFill>
          <a:srgbClr val="113B5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  <a:latin typeface="Aptos" panose="020B0004020202020204" pitchFamily="34" charset="0"/>
            </a:rPr>
            <a:t>REACT &amp; PROACT</a:t>
          </a:r>
          <a:endParaRPr lang="el-GR" sz="1100" b="1" kern="1200" dirty="0">
            <a:effectLst/>
            <a:latin typeface="Aptos" panose="020B0004020202020204" pitchFamily="34" charset="0"/>
          </a:endParaRPr>
        </a:p>
      </dsp:txBody>
      <dsp:txXfrm>
        <a:off x="1825730" y="1214838"/>
        <a:ext cx="956959" cy="956959"/>
      </dsp:txXfrm>
    </dsp:sp>
    <dsp:sp modelId="{B4508233-B80D-4500-AFB4-6C25B2C93192}">
      <dsp:nvSpPr>
        <dsp:cNvPr id="0" name=""/>
        <dsp:cNvSpPr/>
      </dsp:nvSpPr>
      <dsp:spPr>
        <a:xfrm rot="19791078">
          <a:off x="2992724" y="961982"/>
          <a:ext cx="354880" cy="456753"/>
        </a:xfrm>
        <a:prstGeom prst="rightArrow">
          <a:avLst>
            <a:gd name="adj1" fmla="val 60000"/>
            <a:gd name="adj2" fmla="val 50000"/>
          </a:avLst>
        </a:prstGeom>
        <a:solidFill>
          <a:srgbClr val="FD8C2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900" kern="1200"/>
        </a:p>
      </dsp:txBody>
      <dsp:txXfrm>
        <a:off x="2999925" y="1080069"/>
        <a:ext cx="248416" cy="274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8A3D8-82DD-3D03-319A-EAD8888935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2DE6B846-E016-4BF4-B055-1613B65A9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93865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704850"/>
            <a:ext cx="5195887" cy="2924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3917065"/>
            <a:ext cx="5683250" cy="5612142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393656" y="9721107"/>
            <a:ext cx="708762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 b="1"/>
            </a:lvl1pPr>
          </a:lstStyle>
          <a:p>
            <a:fld id="{A8B5E5A5-8CB4-4B64-8728-8EB4DBAD8D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6083AD-8F81-2340-2CD0-40F95BA5D20E}"/>
              </a:ext>
            </a:extLst>
          </p:cNvPr>
          <p:cNvSpPr txBox="1"/>
          <p:nvPr/>
        </p:nvSpPr>
        <p:spPr>
          <a:xfrm>
            <a:off x="4743557" y="9941801"/>
            <a:ext cx="941846" cy="292812"/>
          </a:xfrm>
          <a:prstGeom prst="rect">
            <a:avLst/>
          </a:prstGeom>
          <a:noFill/>
        </p:spPr>
        <p:txBody>
          <a:bodyPr wrap="none" lIns="99075" tIns="49538" rIns="99075" bIns="49538" rtlCol="0">
            <a:spAutoFit/>
          </a:bodyPr>
          <a:lstStyle/>
          <a:p>
            <a:pPr algn="r"/>
            <a:r>
              <a:rPr lang="en-US" sz="1200" dirty="0"/>
              <a:t>Printed on:</a:t>
            </a:r>
          </a:p>
        </p:txBody>
      </p:sp>
    </p:spTree>
    <p:extLst>
      <p:ext uri="{BB962C8B-B14F-4D97-AF65-F5344CB8AC3E}">
        <p14:creationId xmlns:p14="http://schemas.microsoft.com/office/powerpoint/2010/main" val="105766676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B52C3-99EB-A9F1-DA32-97A9E0B6D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D75F8A-7B23-BAE1-59AD-2925BF0FCB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4088" y="704850"/>
            <a:ext cx="5195887" cy="29241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8C6B0-D52F-905C-909D-892FF47A24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D86B0-0541-48AB-7DF0-9C6239E1BF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5E5A5-8CB4-4B64-8728-8EB4DBAD8DA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69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5F74D-3EE9-9179-537F-B6DE08827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B1DB76-8361-FE25-4220-78A5EEF2C0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4088" y="704850"/>
            <a:ext cx="5195887" cy="29241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45D707-5A5F-6368-BFAB-248B2F809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E1A60-0E78-07FD-5A6C-E2FF5DD6A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5E5A5-8CB4-4B64-8728-8EB4DBAD8DA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6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A2C87-78AA-2C45-4978-DE84D1CD3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E2CD67-3190-4181-77AC-A5E957C80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4088" y="704850"/>
            <a:ext cx="5195887" cy="29241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38DB2C-24E6-C31B-BBD8-95E808534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868AAD-B9C1-B276-96EC-6B9DF30BBAB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796319" y="9721105"/>
            <a:ext cx="1597337" cy="513508"/>
          </a:xfrm>
          <a:prstGeom prst="rect">
            <a:avLst/>
          </a:prstGeom>
        </p:spPr>
        <p:txBody>
          <a:bodyPr/>
          <a:lstStyle/>
          <a:p>
            <a:fld id="{13795DDC-B511-4F57-9093-5F72F55F3C2F}" type="datetime5">
              <a:rPr lang="en-US" smtClean="0"/>
              <a:t>2-Oct-26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FADDD4-5B1F-45DD-9AAA-E0CD53C0C3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5E5A5-8CB4-4B64-8728-8EB4DBAD8DA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82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C3771-31AE-9F9D-48E7-8CC2DB12F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E9E075-E694-CCCB-68CC-ECEF951275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4088" y="704850"/>
            <a:ext cx="5195887" cy="29241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00B0F-4A53-8590-6778-E62C7C01C1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1DAFB-5287-C65B-A18F-21720DA45C2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796319" y="9721105"/>
            <a:ext cx="1597337" cy="513508"/>
          </a:xfrm>
          <a:prstGeom prst="rect">
            <a:avLst/>
          </a:prstGeom>
        </p:spPr>
        <p:txBody>
          <a:bodyPr/>
          <a:lstStyle/>
          <a:p>
            <a:fld id="{13795DDC-B511-4F57-9093-5F72F55F3C2F}" type="datetime5">
              <a:rPr lang="en-US" smtClean="0"/>
              <a:t>2-Oct-26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957171-E386-65E5-EFD9-CDAA4B8D7A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5E5A5-8CB4-4B64-8728-8EB4DBAD8DA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74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C6BEE-48C0-D0E4-FF82-C10CA545D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E271D5-F4E9-2709-6B85-985F399654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4088" y="704850"/>
            <a:ext cx="5195887" cy="29241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FEA5AB-A4B0-218F-4E3A-33DB756CC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2FF72-CCBB-22BF-D976-B9746A9A5A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5E5A5-8CB4-4B64-8728-8EB4DBAD8DA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92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DAA9A-70DE-988C-2C65-5A843492A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83AEE7-5A6C-C8B9-185F-7368DE7BE1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4088" y="704850"/>
            <a:ext cx="5195887" cy="29241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A463C3-8D59-7A49-60F1-1CD435DAC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8A1A5-0E38-233D-7F03-F4C3DD7F9E5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796319" y="9721105"/>
            <a:ext cx="1597337" cy="513508"/>
          </a:xfrm>
          <a:prstGeom prst="rect">
            <a:avLst/>
          </a:prstGeom>
        </p:spPr>
        <p:txBody>
          <a:bodyPr/>
          <a:lstStyle/>
          <a:p>
            <a:fld id="{13795DDC-B511-4F57-9093-5F72F55F3C2F}" type="datetime5">
              <a:rPr lang="en-US" smtClean="0"/>
              <a:t>2-Oct-26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40D48D-CCC0-05AD-3170-365A52CA7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5E5A5-8CB4-4B64-8728-8EB4DBAD8DA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477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F350D-36AB-EF74-BDBE-02F70EEEA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364C86-8278-FC4F-AB50-B11477EB9F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540D55-E32E-2036-6F5A-D4E87E43E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60DAC-D4B2-E4B6-2EED-82AF00B74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5E5A5-8CB4-4B64-8728-8EB4DBAD8DA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0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139459" y="4855519"/>
            <a:ext cx="6792873" cy="1090582"/>
          </a:xfrm>
        </p:spPr>
        <p:txBody>
          <a:bodyPr anchor="b"/>
          <a:lstStyle>
            <a:lvl1pPr algn="r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139459" y="5946101"/>
            <a:ext cx="6792872" cy="64338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b="6125"/>
          <a:stretch/>
        </p:blipFill>
        <p:spPr>
          <a:xfrm>
            <a:off x="-1908" y="1120140"/>
            <a:ext cx="12193908" cy="5737860"/>
          </a:xfrm>
          <a:prstGeom prst="rect">
            <a:avLst/>
          </a:prstGeom>
        </p:spPr>
      </p:pic>
      <p:pic>
        <p:nvPicPr>
          <p:cNvPr id="10" name="Picture 2" descr="alongroute">
            <a:extLst>
              <a:ext uri="{FF2B5EF4-FFF2-40B4-BE49-F238E27FC236}">
                <a16:creationId xmlns:a16="http://schemas.microsoft.com/office/drawing/2014/main" id="{81FC1155-C407-5556-5EA4-D136E564C3A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" t="11837" r="1086" b="-32423"/>
          <a:stretch/>
        </p:blipFill>
        <p:spPr bwMode="auto">
          <a:xfrm>
            <a:off x="216805" y="199715"/>
            <a:ext cx="4472940" cy="1546860"/>
          </a:xfrm>
          <a:prstGeom prst="rect">
            <a:avLst/>
          </a:prstGeom>
          <a:solidFill>
            <a:srgbClr val="FFFFFF"/>
          </a:solidFill>
          <a:effectLst>
            <a:softEdge rad="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B3C9897-2513-608D-3CD9-D46EF8AEC81C}"/>
              </a:ext>
            </a:extLst>
          </p:cNvPr>
          <p:cNvSpPr txBox="1"/>
          <p:nvPr userDrawn="1"/>
        </p:nvSpPr>
        <p:spPr>
          <a:xfrm>
            <a:off x="2608218" y="1185822"/>
            <a:ext cx="2273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spc="300" dirty="0">
                <a:solidFill>
                  <a:srgbClr val="0000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guiding every mile</a:t>
            </a:r>
            <a:endParaRPr lang="el-GR" sz="1200" spc="300" dirty="0">
              <a:solidFill>
                <a:srgbClr val="0000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33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DF08C2-4F99-4075-AE0B-A8862059F77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43634C-43A6-4D89-9221-03029A429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C86A89A-8E3A-72CB-CD60-DCE731D5FA6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" y="0"/>
            <a:ext cx="3740726" cy="281836"/>
          </a:xfrm>
          <a:solidFill>
            <a:schemeClr val="tx2"/>
          </a:solidFill>
        </p:spPr>
        <p:txBody>
          <a:bodyPr wrap="none" anchor="ctr">
            <a:noAutofit/>
          </a:bodyPr>
          <a:lstStyle>
            <a:lvl1pPr marL="0" indent="0">
              <a:spcBef>
                <a:spcPts val="0"/>
              </a:spcBef>
              <a:buNone/>
              <a:defRPr sz="1600" b="1" cap="all" baseline="0">
                <a:solidFill>
                  <a:schemeClr val="bg2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2690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bIns="4572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DF08C2-4F99-4075-AE0B-A8862059F77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048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bIns="4572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5DF08C2-4F99-4075-AE0B-A8862059F77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80FB427-200F-B7E2-4620-ACEA99878A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29" y="54702"/>
            <a:ext cx="1618253" cy="44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59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34290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928813"/>
            <a:ext cx="10363200" cy="1500187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A02C0A-CB9B-4A4F-AB2B-906C07BA1FF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535290-7DD0-DBAA-2812-79900A66B9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735" y="947113"/>
            <a:ext cx="3474549" cy="78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03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7447"/>
            <a:ext cx="5384800" cy="494871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7447"/>
            <a:ext cx="5384800" cy="494871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DF08C2-4F99-4075-AE0B-A8862059F77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9062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46908"/>
            <a:ext cx="5386917" cy="438781"/>
          </a:xfrm>
          <a:solidFill>
            <a:schemeClr val="tx2"/>
          </a:solidFill>
        </p:spPr>
        <p:txBody>
          <a:bodyPr anchor="b"/>
          <a:lstStyle>
            <a:lvl1pPr marL="0" indent="0">
              <a:buNone/>
              <a:defRPr sz="2000" b="1">
                <a:solidFill>
                  <a:schemeClr val="bg1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03749"/>
            <a:ext cx="5386917" cy="432241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800"/>
            </a:lvl4pPr>
            <a:lvl5pPr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46908"/>
            <a:ext cx="5389033" cy="438781"/>
          </a:xfrm>
          <a:solidFill>
            <a:schemeClr val="tx2"/>
          </a:solidFill>
        </p:spPr>
        <p:txBody>
          <a:bodyPr anchor="b"/>
          <a:lstStyle>
            <a:lvl1pPr marL="0" indent="0">
              <a:buNone/>
              <a:defRPr sz="2000" b="1">
                <a:solidFill>
                  <a:schemeClr val="bg1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03749"/>
            <a:ext cx="5389033" cy="432241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800"/>
            </a:lvl4pPr>
            <a:lvl5pPr>
              <a:defRPr sz="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DF08C2-4F99-4075-AE0B-A8862059F77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5AC7AB8-7327-448D-8DC4-8EF4282DF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C02B071-AAFC-91EA-ACB1-85EDA23C754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" y="1"/>
            <a:ext cx="3726180" cy="281836"/>
          </a:xfrm>
          <a:solidFill>
            <a:schemeClr val="tx2"/>
          </a:solidFill>
        </p:spPr>
        <p:txBody>
          <a:bodyPr wrap="none" anchor="ctr">
            <a:noAutofit/>
          </a:bodyPr>
          <a:lstStyle>
            <a:lvl1pPr marL="0" indent="0"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2067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9DF973-FF86-415F-9A8F-ACFB9B8C75C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0C2937C-6943-0248-2282-02DA4AC2A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1"/>
            <a:ext cx="3733800" cy="281836"/>
          </a:xfrm>
          <a:solidFill>
            <a:schemeClr val="tx2"/>
          </a:solidFill>
        </p:spPr>
        <p:txBody>
          <a:bodyPr wrap="none" anchor="ctr">
            <a:noAutofit/>
          </a:bodyPr>
          <a:lstStyle>
            <a:lvl1pPr marL="0" indent="0"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0938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55968" y="1512667"/>
            <a:ext cx="1008006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2225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FFD5AF"/>
            </a:gs>
            <a:gs pos="66000">
              <a:srgbClr val="EFF8FB"/>
            </a:gs>
            <a:gs pos="100000">
              <a:srgbClr val="E3F3F9"/>
            </a:gs>
            <a:gs pos="31000">
              <a:srgbClr val="FFFFFF"/>
            </a:gs>
          </a:gsLst>
          <a:lin ang="11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6589" y="335614"/>
            <a:ext cx="11781457" cy="60850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3605"/>
            <a:ext cx="10972800" cy="52671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3017" y="6482629"/>
            <a:ext cx="696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DF08C2-4F99-4075-AE0B-A8862059F77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84908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9" r:id="rId2"/>
    <p:sldLayoutId id="2147483675" r:id="rId3"/>
    <p:sldLayoutId id="2147483691" r:id="rId4"/>
    <p:sldLayoutId id="2147483676" r:id="rId5"/>
    <p:sldLayoutId id="2147483677" r:id="rId6"/>
    <p:sldLayoutId id="2147483678" r:id="rId7"/>
    <p:sldLayoutId id="2147483680" r:id="rId8"/>
    <p:sldLayoutId id="2147483692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Poppins Medium" panose="00000600000000000000" pitchFamily="2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80000"/>
        </a:lnSpc>
        <a:spcBef>
          <a:spcPts val="0"/>
        </a:spcBef>
        <a:buFont typeface="Arial" pitchFamily="34" charset="0"/>
        <a:buChar char="»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g"/><Relationship Id="rId5" Type="http://schemas.openxmlformats.org/officeDocument/2006/relationships/image" Target="../media/image10.org&amp;utm_campaign=index&amp;utm_content=origina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4.png"/><Relationship Id="rId7" Type="http://schemas.openxmlformats.org/officeDocument/2006/relationships/image" Target="../media/image17.sv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9.pn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5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Data" Target="../diagrams/data1.xml"/><Relationship Id="rId5" Type="http://schemas.openxmlformats.org/officeDocument/2006/relationships/image" Target="../media/image9.png"/><Relationship Id="rId10" Type="http://schemas.microsoft.com/office/2007/relationships/diagramDrawing" Target="../diagrams/drawing1.xml"/><Relationship Id="rId4" Type="http://schemas.openxmlformats.org/officeDocument/2006/relationships/image" Target="../media/image26.pn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C254658-BBF7-B76F-549D-8DCF5FBE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E63D262-7DD1-A50C-8E5B-538EFF5F3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3"/>
          <a:stretch>
            <a:fillRect/>
          </a:stretch>
        </p:blipFill>
        <p:spPr>
          <a:xfrm>
            <a:off x="-1" y="0"/>
            <a:ext cx="12191980" cy="6457940"/>
          </a:xfrm>
          <a:prstGeom prst="rect">
            <a:avLst/>
          </a:prstGeom>
          <a:solidFill>
            <a:srgbClr val="E3F3F9"/>
          </a:solidFill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F012A78-7E02-6F85-8CE8-C6BD8FBFA6AB}"/>
              </a:ext>
            </a:extLst>
          </p:cNvPr>
          <p:cNvSpPr txBox="1">
            <a:spLocks/>
          </p:cNvSpPr>
          <p:nvPr/>
        </p:nvSpPr>
        <p:spPr>
          <a:xfrm>
            <a:off x="7451834" y="139317"/>
            <a:ext cx="4475178" cy="14131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+mj-lt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1600" b="1" kern="2000" spc="100" dirty="0">
                <a:solidFill>
                  <a:srgbClr val="002060"/>
                </a:solidFill>
                <a:latin typeface="Aptos" panose="020B0004020202020204" pitchFamily="34" charset="0"/>
              </a:rPr>
              <a:t>The ocean is still under-observed.</a:t>
            </a:r>
          </a:p>
          <a:p>
            <a:endParaRPr lang="en-US" sz="1050" b="1" kern="2000" spc="100" dirty="0">
              <a:solidFill>
                <a:srgbClr val="002060"/>
              </a:solidFill>
              <a:latin typeface="Aptos" panose="020B0004020202020204" pitchFamily="34" charset="0"/>
            </a:endParaRPr>
          </a:p>
          <a:p>
            <a:r>
              <a:rPr lang="en-US" sz="1400" kern="2000" spc="100" dirty="0">
                <a:solidFill>
                  <a:srgbClr val="002060"/>
                </a:solidFill>
                <a:latin typeface="Aptos" panose="020B0004020202020204" pitchFamily="34" charset="0"/>
              </a:rPr>
              <a:t>The challenge is to build a better representation of the ocean state globally and turn it into insights users at sea can trust and use.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91222CF-2A2E-AE85-15DD-A769601C31E3}"/>
              </a:ext>
            </a:extLst>
          </p:cNvPr>
          <p:cNvSpPr txBox="1">
            <a:spLocks/>
          </p:cNvSpPr>
          <p:nvPr/>
        </p:nvSpPr>
        <p:spPr>
          <a:xfrm>
            <a:off x="4429734" y="6366061"/>
            <a:ext cx="7762266" cy="49193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+mj-lt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October </a:t>
            </a:r>
            <a:r>
              <a:rPr lang="en-US" sz="1400" dirty="0">
                <a:solidFill>
                  <a:srgbClr val="000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2026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AC901C5D-1391-B5C5-0AFE-659AA46BA09D}"/>
              </a:ext>
            </a:extLst>
          </p:cNvPr>
          <p:cNvSpPr/>
          <p:nvPr/>
        </p:nvSpPr>
        <p:spPr>
          <a:xfrm>
            <a:off x="509682" y="1770482"/>
            <a:ext cx="4188883" cy="68894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AFE2"/>
            </a:solidFill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sX0" fmla="*/ 0 w 2348345"/>
                      <a:gd name="csY0" fmla="*/ 91788 h 550718"/>
                      <a:gd name="csX1" fmla="*/ 91788 w 2348345"/>
                      <a:gd name="csY1" fmla="*/ 0 h 550718"/>
                      <a:gd name="csX2" fmla="*/ 654628 w 2348345"/>
                      <a:gd name="csY2" fmla="*/ 0 h 550718"/>
                      <a:gd name="csX3" fmla="*/ 1130877 w 2348345"/>
                      <a:gd name="csY3" fmla="*/ 0 h 550718"/>
                      <a:gd name="csX4" fmla="*/ 1650422 w 2348345"/>
                      <a:gd name="csY4" fmla="*/ 0 h 550718"/>
                      <a:gd name="csX5" fmla="*/ 2256557 w 2348345"/>
                      <a:gd name="csY5" fmla="*/ 0 h 550718"/>
                      <a:gd name="csX6" fmla="*/ 2348345 w 2348345"/>
                      <a:gd name="csY6" fmla="*/ 91788 h 550718"/>
                      <a:gd name="csX7" fmla="*/ 2348345 w 2348345"/>
                      <a:gd name="csY7" fmla="*/ 458930 h 550718"/>
                      <a:gd name="csX8" fmla="*/ 2256557 w 2348345"/>
                      <a:gd name="csY8" fmla="*/ 550718 h 550718"/>
                      <a:gd name="csX9" fmla="*/ 1737012 w 2348345"/>
                      <a:gd name="csY9" fmla="*/ 550718 h 550718"/>
                      <a:gd name="csX10" fmla="*/ 1152525 w 2348345"/>
                      <a:gd name="csY10" fmla="*/ 550718 h 550718"/>
                      <a:gd name="csX11" fmla="*/ 611333 w 2348345"/>
                      <a:gd name="csY11" fmla="*/ 550718 h 550718"/>
                      <a:gd name="csX12" fmla="*/ 91788 w 2348345"/>
                      <a:gd name="csY12" fmla="*/ 550718 h 550718"/>
                      <a:gd name="csX13" fmla="*/ 0 w 2348345"/>
                      <a:gd name="csY13" fmla="*/ 458930 h 550718"/>
                      <a:gd name="csX14" fmla="*/ 0 w 2348345"/>
                      <a:gd name="csY14" fmla="*/ 91788 h 55071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</a:cxnLst>
                    <a:rect l="l" t="t" r="r" b="b"/>
                    <a:pathLst>
                      <a:path w="2348345" h="550718" fill="none" extrusionOk="0">
                        <a:moveTo>
                          <a:pt x="0" y="91788"/>
                        </a:moveTo>
                        <a:cubicBezTo>
                          <a:pt x="190" y="43485"/>
                          <a:pt x="50097" y="-1018"/>
                          <a:pt x="91788" y="0"/>
                        </a:cubicBezTo>
                        <a:cubicBezTo>
                          <a:pt x="340245" y="-18604"/>
                          <a:pt x="525670" y="17158"/>
                          <a:pt x="654628" y="0"/>
                        </a:cubicBezTo>
                        <a:cubicBezTo>
                          <a:pt x="783586" y="-17158"/>
                          <a:pt x="900063" y="-2286"/>
                          <a:pt x="1130877" y="0"/>
                        </a:cubicBezTo>
                        <a:cubicBezTo>
                          <a:pt x="1361691" y="2286"/>
                          <a:pt x="1537041" y="-11956"/>
                          <a:pt x="1650422" y="0"/>
                        </a:cubicBezTo>
                        <a:cubicBezTo>
                          <a:pt x="1763804" y="11956"/>
                          <a:pt x="1993501" y="11180"/>
                          <a:pt x="2256557" y="0"/>
                        </a:cubicBezTo>
                        <a:cubicBezTo>
                          <a:pt x="2299744" y="757"/>
                          <a:pt x="2354695" y="42466"/>
                          <a:pt x="2348345" y="91788"/>
                        </a:cubicBezTo>
                        <a:cubicBezTo>
                          <a:pt x="2351516" y="270757"/>
                          <a:pt x="2354411" y="297434"/>
                          <a:pt x="2348345" y="458930"/>
                        </a:cubicBezTo>
                        <a:cubicBezTo>
                          <a:pt x="2351472" y="510257"/>
                          <a:pt x="2300278" y="558579"/>
                          <a:pt x="2256557" y="550718"/>
                        </a:cubicBezTo>
                        <a:cubicBezTo>
                          <a:pt x="2053784" y="549235"/>
                          <a:pt x="1939117" y="539485"/>
                          <a:pt x="1737012" y="550718"/>
                        </a:cubicBezTo>
                        <a:cubicBezTo>
                          <a:pt x="1534908" y="561951"/>
                          <a:pt x="1398847" y="544804"/>
                          <a:pt x="1152525" y="550718"/>
                        </a:cubicBezTo>
                        <a:cubicBezTo>
                          <a:pt x="906203" y="556632"/>
                          <a:pt x="844949" y="550561"/>
                          <a:pt x="611333" y="550718"/>
                        </a:cubicBezTo>
                        <a:cubicBezTo>
                          <a:pt x="377717" y="550875"/>
                          <a:pt x="305014" y="532899"/>
                          <a:pt x="91788" y="550718"/>
                        </a:cubicBezTo>
                        <a:cubicBezTo>
                          <a:pt x="39074" y="552275"/>
                          <a:pt x="2372" y="507452"/>
                          <a:pt x="0" y="458930"/>
                        </a:cubicBezTo>
                        <a:cubicBezTo>
                          <a:pt x="-4096" y="376550"/>
                          <a:pt x="-5382" y="252710"/>
                          <a:pt x="0" y="91788"/>
                        </a:cubicBezTo>
                        <a:close/>
                      </a:path>
                      <a:path w="2348345" h="550718" stroke="0" extrusionOk="0">
                        <a:moveTo>
                          <a:pt x="0" y="91788"/>
                        </a:moveTo>
                        <a:cubicBezTo>
                          <a:pt x="6443" y="42851"/>
                          <a:pt x="45768" y="9737"/>
                          <a:pt x="91788" y="0"/>
                        </a:cubicBezTo>
                        <a:cubicBezTo>
                          <a:pt x="303549" y="-4588"/>
                          <a:pt x="401909" y="26641"/>
                          <a:pt x="676276" y="0"/>
                        </a:cubicBezTo>
                        <a:cubicBezTo>
                          <a:pt x="950643" y="-26641"/>
                          <a:pt x="937106" y="12593"/>
                          <a:pt x="1152525" y="0"/>
                        </a:cubicBezTo>
                        <a:cubicBezTo>
                          <a:pt x="1367944" y="-12593"/>
                          <a:pt x="1514238" y="17193"/>
                          <a:pt x="1715365" y="0"/>
                        </a:cubicBezTo>
                        <a:cubicBezTo>
                          <a:pt x="1916492" y="-17193"/>
                          <a:pt x="2106298" y="11689"/>
                          <a:pt x="2256557" y="0"/>
                        </a:cubicBezTo>
                        <a:cubicBezTo>
                          <a:pt x="2305405" y="-302"/>
                          <a:pt x="2346896" y="35209"/>
                          <a:pt x="2348345" y="91788"/>
                        </a:cubicBezTo>
                        <a:cubicBezTo>
                          <a:pt x="2342793" y="207326"/>
                          <a:pt x="2364204" y="288030"/>
                          <a:pt x="2348345" y="458930"/>
                        </a:cubicBezTo>
                        <a:cubicBezTo>
                          <a:pt x="2344493" y="521411"/>
                          <a:pt x="2299061" y="550578"/>
                          <a:pt x="2256557" y="550718"/>
                        </a:cubicBezTo>
                        <a:cubicBezTo>
                          <a:pt x="2128192" y="537887"/>
                          <a:pt x="1888018" y="561286"/>
                          <a:pt x="1693717" y="550718"/>
                        </a:cubicBezTo>
                        <a:cubicBezTo>
                          <a:pt x="1499416" y="540150"/>
                          <a:pt x="1424506" y="535934"/>
                          <a:pt x="1174173" y="550718"/>
                        </a:cubicBezTo>
                        <a:cubicBezTo>
                          <a:pt x="923840" y="565502"/>
                          <a:pt x="781295" y="535968"/>
                          <a:pt x="589685" y="550718"/>
                        </a:cubicBezTo>
                        <a:cubicBezTo>
                          <a:pt x="398075" y="565468"/>
                          <a:pt x="259189" y="549382"/>
                          <a:pt x="91788" y="550718"/>
                        </a:cubicBezTo>
                        <a:cubicBezTo>
                          <a:pt x="46464" y="551895"/>
                          <a:pt x="-7177" y="513722"/>
                          <a:pt x="0" y="458930"/>
                        </a:cubicBezTo>
                        <a:cubicBezTo>
                          <a:pt x="2758" y="304459"/>
                          <a:pt x="-17401" y="255836"/>
                          <a:pt x="0" y="9178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tlCol="0" anchor="ctr">
            <a:noAutofit/>
          </a:bodyPr>
          <a:lstStyle/>
          <a:p>
            <a:pPr algn="ctr"/>
            <a:r>
              <a:rPr lang="en-US" sz="1400" kern="20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Marine-weather intelligence</a:t>
            </a:r>
          </a:p>
          <a:p>
            <a:pPr algn="ctr"/>
            <a:r>
              <a:rPr lang="en-US" sz="1400" kern="20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for confident decisions at sea</a:t>
            </a:r>
            <a:endParaRPr lang="el-GR" sz="1400" kern="2000" spc="100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E2EF79A7-99F2-9BAE-907B-8C73E80AE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88" y="218002"/>
            <a:ext cx="4678272" cy="1334477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2C8CB5C-21C0-F687-5097-816524A04465}"/>
              </a:ext>
            </a:extLst>
          </p:cNvPr>
          <p:cNvSpPr txBox="1">
            <a:spLocks/>
          </p:cNvSpPr>
          <p:nvPr/>
        </p:nvSpPr>
        <p:spPr>
          <a:xfrm>
            <a:off x="0" y="6602172"/>
            <a:ext cx="6943061" cy="25581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>
                <a:solidFill>
                  <a:srgbClr val="000040"/>
                </a:solidFill>
              </a:rPr>
              <a:t>© 2026 AlongRoute Data IKE | Trading as </a:t>
            </a:r>
            <a:r>
              <a:rPr lang="fr-FR" sz="1100" dirty="0" err="1">
                <a:solidFill>
                  <a:srgbClr val="000040"/>
                </a:solidFill>
              </a:rPr>
              <a:t>AlongWave</a:t>
            </a:r>
            <a:r>
              <a:rPr lang="fr-FR" sz="1100" dirty="0">
                <a:solidFill>
                  <a:srgbClr val="000040"/>
                </a:solidFill>
              </a:rPr>
              <a:t>. All </a:t>
            </a:r>
            <a:r>
              <a:rPr lang="fr-FR" sz="1100" dirty="0" err="1">
                <a:solidFill>
                  <a:srgbClr val="000040"/>
                </a:solidFill>
              </a:rPr>
              <a:t>rights</a:t>
            </a:r>
            <a:r>
              <a:rPr lang="fr-FR" sz="1100" dirty="0">
                <a:solidFill>
                  <a:srgbClr val="000040"/>
                </a:solidFill>
              </a:rPr>
              <a:t> </a:t>
            </a:r>
            <a:r>
              <a:rPr lang="fr-FR" sz="1100" dirty="0" err="1">
                <a:solidFill>
                  <a:srgbClr val="000040"/>
                </a:solidFill>
              </a:rPr>
              <a:t>reserved</a:t>
            </a:r>
            <a:r>
              <a:rPr lang="fr-FR" sz="1100" dirty="0">
                <a:solidFill>
                  <a:srgbClr val="000040"/>
                </a:solidFill>
              </a:rPr>
              <a:t> | Team@AlongWave.com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3764998-2A3F-F5DC-2233-0725D746FD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172" y="1770482"/>
            <a:ext cx="3503103" cy="437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67C7F-13E5-4144-3522-30C6CE3D7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5EDBAD9-78E1-485A-3EEF-78F8195E75E0}"/>
              </a:ext>
            </a:extLst>
          </p:cNvPr>
          <p:cNvSpPr txBox="1">
            <a:spLocks/>
          </p:cNvSpPr>
          <p:nvPr/>
        </p:nvSpPr>
        <p:spPr>
          <a:xfrm>
            <a:off x="154752" y="792933"/>
            <a:ext cx="6487786" cy="66094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+mj-lt"/>
                <a:ea typeface="+mj-ea"/>
                <a:cs typeface="Poppins Medium" panose="00000600000000000000" pitchFamily="2" charset="0"/>
              </a:defRPr>
            </a:lvl1pPr>
          </a:lstStyle>
          <a:p>
            <a:pPr algn="l"/>
            <a:r>
              <a:rPr lang="en-US" sz="1800" b="1" spc="100" dirty="0">
                <a:solidFill>
                  <a:srgbClr val="41AFE2"/>
                </a:solidFill>
                <a:latin typeface="Aptos" panose="020B0004020202020204" pitchFamily="34" charset="0"/>
              </a:rPr>
              <a:t>Sparse and incomplete observations create uncertainty before the forecast even begins.</a:t>
            </a:r>
            <a:endParaRPr lang="en-US" sz="1600" b="1" spc="100" dirty="0">
              <a:solidFill>
                <a:srgbClr val="00003F"/>
              </a:solidFill>
              <a:latin typeface="Aptos" panose="020B0004020202020204" pitchFamily="34" charset="0"/>
            </a:endParaRPr>
          </a:p>
        </p:txBody>
      </p:sp>
      <p:pic>
        <p:nvPicPr>
          <p:cNvPr id="18" name="Image 0" descr="/mnt/data/a_high_tech_moody_aerial_overhead_scene_of_a_dark_batch_1.png">
            <a:extLst>
              <a:ext uri="{FF2B5EF4-FFF2-40B4-BE49-F238E27FC236}">
                <a16:creationId xmlns:a16="http://schemas.microsoft.com/office/drawing/2014/main" id="{E13EE7D7-EFF2-3657-A876-6722A55BFE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823" t="5791" r="16392" b="25"/>
          <a:stretch>
            <a:fillRect/>
          </a:stretch>
        </p:blipFill>
        <p:spPr>
          <a:xfrm>
            <a:off x="8885508" y="537375"/>
            <a:ext cx="3306491" cy="6324289"/>
          </a:xfrm>
          <a:prstGeom prst="rect">
            <a:avLst/>
          </a:prstGeom>
        </p:spPr>
      </p:pic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7E98CC86-A722-8B76-0DB9-A47586930C71}"/>
              </a:ext>
            </a:extLst>
          </p:cNvPr>
          <p:cNvSpPr/>
          <p:nvPr/>
        </p:nvSpPr>
        <p:spPr>
          <a:xfrm>
            <a:off x="207906" y="179730"/>
            <a:ext cx="4251707" cy="357645"/>
          </a:xfrm>
          <a:prstGeom prst="roundRect">
            <a:avLst/>
          </a:prstGeom>
          <a:noFill/>
          <a:ln w="12700">
            <a:solidFill>
              <a:srgbClr val="00003F"/>
            </a:solidFill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sX0" fmla="*/ 0 w 2348345"/>
                      <a:gd name="csY0" fmla="*/ 91788 h 550718"/>
                      <a:gd name="csX1" fmla="*/ 91788 w 2348345"/>
                      <a:gd name="csY1" fmla="*/ 0 h 550718"/>
                      <a:gd name="csX2" fmla="*/ 654628 w 2348345"/>
                      <a:gd name="csY2" fmla="*/ 0 h 550718"/>
                      <a:gd name="csX3" fmla="*/ 1130877 w 2348345"/>
                      <a:gd name="csY3" fmla="*/ 0 h 550718"/>
                      <a:gd name="csX4" fmla="*/ 1650422 w 2348345"/>
                      <a:gd name="csY4" fmla="*/ 0 h 550718"/>
                      <a:gd name="csX5" fmla="*/ 2256557 w 2348345"/>
                      <a:gd name="csY5" fmla="*/ 0 h 550718"/>
                      <a:gd name="csX6" fmla="*/ 2348345 w 2348345"/>
                      <a:gd name="csY6" fmla="*/ 91788 h 550718"/>
                      <a:gd name="csX7" fmla="*/ 2348345 w 2348345"/>
                      <a:gd name="csY7" fmla="*/ 458930 h 550718"/>
                      <a:gd name="csX8" fmla="*/ 2256557 w 2348345"/>
                      <a:gd name="csY8" fmla="*/ 550718 h 550718"/>
                      <a:gd name="csX9" fmla="*/ 1737012 w 2348345"/>
                      <a:gd name="csY9" fmla="*/ 550718 h 550718"/>
                      <a:gd name="csX10" fmla="*/ 1152525 w 2348345"/>
                      <a:gd name="csY10" fmla="*/ 550718 h 550718"/>
                      <a:gd name="csX11" fmla="*/ 611333 w 2348345"/>
                      <a:gd name="csY11" fmla="*/ 550718 h 550718"/>
                      <a:gd name="csX12" fmla="*/ 91788 w 2348345"/>
                      <a:gd name="csY12" fmla="*/ 550718 h 550718"/>
                      <a:gd name="csX13" fmla="*/ 0 w 2348345"/>
                      <a:gd name="csY13" fmla="*/ 458930 h 550718"/>
                      <a:gd name="csX14" fmla="*/ 0 w 2348345"/>
                      <a:gd name="csY14" fmla="*/ 91788 h 55071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</a:cxnLst>
                    <a:rect l="l" t="t" r="r" b="b"/>
                    <a:pathLst>
                      <a:path w="2348345" h="550718" fill="none" extrusionOk="0">
                        <a:moveTo>
                          <a:pt x="0" y="91788"/>
                        </a:moveTo>
                        <a:cubicBezTo>
                          <a:pt x="190" y="43485"/>
                          <a:pt x="50097" y="-1018"/>
                          <a:pt x="91788" y="0"/>
                        </a:cubicBezTo>
                        <a:cubicBezTo>
                          <a:pt x="340245" y="-18604"/>
                          <a:pt x="525670" y="17158"/>
                          <a:pt x="654628" y="0"/>
                        </a:cubicBezTo>
                        <a:cubicBezTo>
                          <a:pt x="783586" y="-17158"/>
                          <a:pt x="900063" y="-2286"/>
                          <a:pt x="1130877" y="0"/>
                        </a:cubicBezTo>
                        <a:cubicBezTo>
                          <a:pt x="1361691" y="2286"/>
                          <a:pt x="1537041" y="-11956"/>
                          <a:pt x="1650422" y="0"/>
                        </a:cubicBezTo>
                        <a:cubicBezTo>
                          <a:pt x="1763804" y="11956"/>
                          <a:pt x="1993501" y="11180"/>
                          <a:pt x="2256557" y="0"/>
                        </a:cubicBezTo>
                        <a:cubicBezTo>
                          <a:pt x="2299744" y="757"/>
                          <a:pt x="2354695" y="42466"/>
                          <a:pt x="2348345" y="91788"/>
                        </a:cubicBezTo>
                        <a:cubicBezTo>
                          <a:pt x="2351516" y="270757"/>
                          <a:pt x="2354411" y="297434"/>
                          <a:pt x="2348345" y="458930"/>
                        </a:cubicBezTo>
                        <a:cubicBezTo>
                          <a:pt x="2351472" y="510257"/>
                          <a:pt x="2300278" y="558579"/>
                          <a:pt x="2256557" y="550718"/>
                        </a:cubicBezTo>
                        <a:cubicBezTo>
                          <a:pt x="2053784" y="549235"/>
                          <a:pt x="1939117" y="539485"/>
                          <a:pt x="1737012" y="550718"/>
                        </a:cubicBezTo>
                        <a:cubicBezTo>
                          <a:pt x="1534908" y="561951"/>
                          <a:pt x="1398847" y="544804"/>
                          <a:pt x="1152525" y="550718"/>
                        </a:cubicBezTo>
                        <a:cubicBezTo>
                          <a:pt x="906203" y="556632"/>
                          <a:pt x="844949" y="550561"/>
                          <a:pt x="611333" y="550718"/>
                        </a:cubicBezTo>
                        <a:cubicBezTo>
                          <a:pt x="377717" y="550875"/>
                          <a:pt x="305014" y="532899"/>
                          <a:pt x="91788" y="550718"/>
                        </a:cubicBezTo>
                        <a:cubicBezTo>
                          <a:pt x="39074" y="552275"/>
                          <a:pt x="2372" y="507452"/>
                          <a:pt x="0" y="458930"/>
                        </a:cubicBezTo>
                        <a:cubicBezTo>
                          <a:pt x="-4096" y="376550"/>
                          <a:pt x="-5382" y="252710"/>
                          <a:pt x="0" y="91788"/>
                        </a:cubicBezTo>
                        <a:close/>
                      </a:path>
                      <a:path w="2348345" h="550718" stroke="0" extrusionOk="0">
                        <a:moveTo>
                          <a:pt x="0" y="91788"/>
                        </a:moveTo>
                        <a:cubicBezTo>
                          <a:pt x="6443" y="42851"/>
                          <a:pt x="45768" y="9737"/>
                          <a:pt x="91788" y="0"/>
                        </a:cubicBezTo>
                        <a:cubicBezTo>
                          <a:pt x="303549" y="-4588"/>
                          <a:pt x="401909" y="26641"/>
                          <a:pt x="676276" y="0"/>
                        </a:cubicBezTo>
                        <a:cubicBezTo>
                          <a:pt x="950643" y="-26641"/>
                          <a:pt x="937106" y="12593"/>
                          <a:pt x="1152525" y="0"/>
                        </a:cubicBezTo>
                        <a:cubicBezTo>
                          <a:pt x="1367944" y="-12593"/>
                          <a:pt x="1514238" y="17193"/>
                          <a:pt x="1715365" y="0"/>
                        </a:cubicBezTo>
                        <a:cubicBezTo>
                          <a:pt x="1916492" y="-17193"/>
                          <a:pt x="2106298" y="11689"/>
                          <a:pt x="2256557" y="0"/>
                        </a:cubicBezTo>
                        <a:cubicBezTo>
                          <a:pt x="2305405" y="-302"/>
                          <a:pt x="2346896" y="35209"/>
                          <a:pt x="2348345" y="91788"/>
                        </a:cubicBezTo>
                        <a:cubicBezTo>
                          <a:pt x="2342793" y="207326"/>
                          <a:pt x="2364204" y="288030"/>
                          <a:pt x="2348345" y="458930"/>
                        </a:cubicBezTo>
                        <a:cubicBezTo>
                          <a:pt x="2344493" y="521411"/>
                          <a:pt x="2299061" y="550578"/>
                          <a:pt x="2256557" y="550718"/>
                        </a:cubicBezTo>
                        <a:cubicBezTo>
                          <a:pt x="2128192" y="537887"/>
                          <a:pt x="1888018" y="561286"/>
                          <a:pt x="1693717" y="550718"/>
                        </a:cubicBezTo>
                        <a:cubicBezTo>
                          <a:pt x="1499416" y="540150"/>
                          <a:pt x="1424506" y="535934"/>
                          <a:pt x="1174173" y="550718"/>
                        </a:cubicBezTo>
                        <a:cubicBezTo>
                          <a:pt x="923840" y="565502"/>
                          <a:pt x="781295" y="535968"/>
                          <a:pt x="589685" y="550718"/>
                        </a:cubicBezTo>
                        <a:cubicBezTo>
                          <a:pt x="398075" y="565468"/>
                          <a:pt x="259189" y="549382"/>
                          <a:pt x="91788" y="550718"/>
                        </a:cubicBezTo>
                        <a:cubicBezTo>
                          <a:pt x="46464" y="551895"/>
                          <a:pt x="-7177" y="513722"/>
                          <a:pt x="0" y="458930"/>
                        </a:cubicBezTo>
                        <a:cubicBezTo>
                          <a:pt x="2758" y="304459"/>
                          <a:pt x="-17401" y="255836"/>
                          <a:pt x="0" y="9178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tlCol="0" anchor="ctr">
            <a:noAutofit/>
          </a:bodyPr>
          <a:lstStyle/>
          <a:p>
            <a:pPr algn="ctr"/>
            <a:r>
              <a:rPr lang="en-US" sz="1100" b="1" spc="100" dirty="0">
                <a:solidFill>
                  <a:srgbClr val="FD8C24"/>
                </a:solidFill>
                <a:latin typeface="Aptos" panose="020B0004020202020204" pitchFamily="34" charset="0"/>
              </a:rPr>
              <a:t>EVERY PREDICTION STARTS WITH THE OCEAN STATE</a:t>
            </a:r>
            <a:endParaRPr lang="el-GR" sz="1100" b="1" spc="100" dirty="0" err="1">
              <a:solidFill>
                <a:srgbClr val="FD8C24"/>
              </a:solidFill>
              <a:latin typeface="Aptos" panose="020B0004020202020204" pitchFamily="34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01DFDA5A-83E7-E189-B448-485C65F6C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34" y="81734"/>
            <a:ext cx="1116769" cy="318279"/>
          </a:xfrm>
          <a:prstGeom prst="rect">
            <a:avLst/>
          </a:prstGeom>
        </p:spPr>
      </p:pic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561044B6-B2A0-F121-5DDB-F9FB896B61FB}"/>
              </a:ext>
            </a:extLst>
          </p:cNvPr>
          <p:cNvSpPr txBox="1">
            <a:spLocks/>
          </p:cNvSpPr>
          <p:nvPr/>
        </p:nvSpPr>
        <p:spPr>
          <a:xfrm>
            <a:off x="8885508" y="6362622"/>
            <a:ext cx="3306492" cy="45730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900" dirty="0">
                <a:solidFill>
                  <a:srgbClr val="E3F3F9"/>
                </a:solidFill>
              </a:rPr>
              <a:t>© 2026 AlongRoute Data IKE </a:t>
            </a:r>
          </a:p>
          <a:p>
            <a:pPr algn="ctr"/>
            <a:r>
              <a:rPr lang="fr-FR" sz="900" dirty="0">
                <a:solidFill>
                  <a:srgbClr val="E3F3F9"/>
                </a:solidFill>
              </a:rPr>
              <a:t>Trading as AlongWave. All </a:t>
            </a:r>
            <a:r>
              <a:rPr lang="fr-FR" sz="900" dirty="0" err="1">
                <a:solidFill>
                  <a:srgbClr val="E3F3F9"/>
                </a:solidFill>
              </a:rPr>
              <a:t>rights</a:t>
            </a:r>
            <a:r>
              <a:rPr lang="fr-FR" sz="900" dirty="0">
                <a:solidFill>
                  <a:srgbClr val="E3F3F9"/>
                </a:solidFill>
              </a:rPr>
              <a:t> </a:t>
            </a:r>
            <a:r>
              <a:rPr lang="fr-FR" sz="900" dirty="0" err="1">
                <a:solidFill>
                  <a:srgbClr val="E3F3F9"/>
                </a:solidFill>
              </a:rPr>
              <a:t>reserved</a:t>
            </a:r>
            <a:r>
              <a:rPr lang="fr-FR" sz="900" dirty="0">
                <a:solidFill>
                  <a:srgbClr val="E3F3F9"/>
                </a:solidFill>
              </a:rPr>
              <a:t> Team@AlongWave.com</a:t>
            </a:r>
          </a:p>
        </p:txBody>
      </p:sp>
      <p:grpSp>
        <p:nvGrpSpPr>
          <p:cNvPr id="86" name="Ομάδα 85">
            <a:extLst>
              <a:ext uri="{FF2B5EF4-FFF2-40B4-BE49-F238E27FC236}">
                <a16:creationId xmlns:a16="http://schemas.microsoft.com/office/drawing/2014/main" id="{3C18911C-EB27-14C9-FF96-BF9CA53695F0}"/>
              </a:ext>
            </a:extLst>
          </p:cNvPr>
          <p:cNvGrpSpPr/>
          <p:nvPr/>
        </p:nvGrpSpPr>
        <p:grpSpPr>
          <a:xfrm>
            <a:off x="987802" y="1709438"/>
            <a:ext cx="6943621" cy="3692182"/>
            <a:chOff x="987802" y="1933096"/>
            <a:chExt cx="6943621" cy="3692182"/>
          </a:xfrm>
        </p:grpSpPr>
        <p:grpSp>
          <p:nvGrpSpPr>
            <p:cNvPr id="75" name="Ομάδα 74">
              <a:extLst>
                <a:ext uri="{FF2B5EF4-FFF2-40B4-BE49-F238E27FC236}">
                  <a16:creationId xmlns:a16="http://schemas.microsoft.com/office/drawing/2014/main" id="{FF465214-C17E-A501-490B-38C0E5978F9E}"/>
                </a:ext>
              </a:extLst>
            </p:cNvPr>
            <p:cNvGrpSpPr/>
            <p:nvPr/>
          </p:nvGrpSpPr>
          <p:grpSpPr>
            <a:xfrm>
              <a:off x="987802" y="1933096"/>
              <a:ext cx="6943621" cy="3532845"/>
              <a:chOff x="1122686" y="1658835"/>
              <a:chExt cx="6943621" cy="3532845"/>
            </a:xfrm>
          </p:grpSpPr>
          <p:grpSp>
            <p:nvGrpSpPr>
              <p:cNvPr id="72" name="Ομάδα 71">
                <a:extLst>
                  <a:ext uri="{FF2B5EF4-FFF2-40B4-BE49-F238E27FC236}">
                    <a16:creationId xmlns:a16="http://schemas.microsoft.com/office/drawing/2014/main" id="{FF065D4D-8A0E-9B34-197C-4C0EDD8F2D12}"/>
                  </a:ext>
                </a:extLst>
              </p:cNvPr>
              <p:cNvGrpSpPr/>
              <p:nvPr/>
            </p:nvGrpSpPr>
            <p:grpSpPr>
              <a:xfrm>
                <a:off x="3491172" y="2313431"/>
                <a:ext cx="2206650" cy="2252907"/>
                <a:chOff x="3742205" y="2011426"/>
                <a:chExt cx="2206650" cy="2252907"/>
              </a:xfrm>
            </p:grpSpPr>
            <p:grpSp>
              <p:nvGrpSpPr>
                <p:cNvPr id="26" name="Ομάδα 25">
                  <a:extLst>
                    <a:ext uri="{FF2B5EF4-FFF2-40B4-BE49-F238E27FC236}">
                      <a16:creationId xmlns:a16="http://schemas.microsoft.com/office/drawing/2014/main" id="{88E42348-A842-ABCC-4E49-F9730D01198A}"/>
                    </a:ext>
                  </a:extLst>
                </p:cNvPr>
                <p:cNvGrpSpPr/>
                <p:nvPr/>
              </p:nvGrpSpPr>
              <p:grpSpPr>
                <a:xfrm>
                  <a:off x="3742205" y="2011426"/>
                  <a:ext cx="2206650" cy="1068106"/>
                  <a:chOff x="3742205" y="2011426"/>
                  <a:chExt cx="2206650" cy="1068106"/>
                </a:xfrm>
              </p:grpSpPr>
              <p:sp>
                <p:nvSpPr>
                  <p:cNvPr id="23" name="Ορθογώνιο: Στρογγύλεμα γωνιών 22">
                    <a:extLst>
                      <a:ext uri="{FF2B5EF4-FFF2-40B4-BE49-F238E27FC236}">
                        <a16:creationId xmlns:a16="http://schemas.microsoft.com/office/drawing/2014/main" id="{9F88F3BD-0B3F-8DE8-E0CD-16E981B96F6D}"/>
                      </a:ext>
                    </a:extLst>
                  </p:cNvPr>
                  <p:cNvSpPr/>
                  <p:nvPr/>
                </p:nvSpPr>
                <p:spPr>
                  <a:xfrm>
                    <a:off x="3742205" y="2011426"/>
                    <a:ext cx="2206650" cy="1068106"/>
                  </a:xfrm>
                  <a:prstGeom prst="roundRect">
                    <a:avLst/>
                  </a:prstGeom>
                  <a:solidFill>
                    <a:srgbClr val="113B56"/>
                  </a:solidFill>
                  <a:ln w="15875">
                    <a:solidFill>
                      <a:srgbClr val="010B16"/>
                    </a:solidFill>
                  </a:ln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el-GR" sz="2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76A319C4-8CC3-D738-3377-16806F541126}"/>
                      </a:ext>
                    </a:extLst>
                  </p:cNvPr>
                  <p:cNvSpPr txBox="1"/>
                  <p:nvPr/>
                </p:nvSpPr>
                <p:spPr>
                  <a:xfrm>
                    <a:off x="3784246" y="2128535"/>
                    <a:ext cx="2122568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HISTORICAL OCEAN STATE</a:t>
                    </a:r>
                  </a:p>
                  <a:p>
                    <a:pPr algn="ctr"/>
                    <a:endParaRPr lang="en-US" sz="1200" b="1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endParaRPr>
                  </a:p>
                  <a:p>
                    <a:pPr algn="ctr"/>
                    <a:r>
                      <a:rPr lang="en-U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the training baseline for every model</a:t>
                    </a:r>
                    <a:endParaRPr lang="el-GR" sz="1200" b="1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endParaRPr>
                  </a:p>
                </p:txBody>
              </p:sp>
            </p:grpSp>
            <p:grpSp>
              <p:nvGrpSpPr>
                <p:cNvPr id="28" name="Ομάδα 27">
                  <a:extLst>
                    <a:ext uri="{FF2B5EF4-FFF2-40B4-BE49-F238E27FC236}">
                      <a16:creationId xmlns:a16="http://schemas.microsoft.com/office/drawing/2014/main" id="{E467903A-A545-9699-ED70-368B06FF41C4}"/>
                    </a:ext>
                  </a:extLst>
                </p:cNvPr>
                <p:cNvGrpSpPr/>
                <p:nvPr/>
              </p:nvGrpSpPr>
              <p:grpSpPr>
                <a:xfrm>
                  <a:off x="3742205" y="3196227"/>
                  <a:ext cx="2206650" cy="1068106"/>
                  <a:chOff x="3742205" y="2011426"/>
                  <a:chExt cx="2206650" cy="1068106"/>
                </a:xfrm>
              </p:grpSpPr>
              <p:sp>
                <p:nvSpPr>
                  <p:cNvPr id="30" name="Ορθογώνιο: Στρογγύλεμα γωνιών 29">
                    <a:extLst>
                      <a:ext uri="{FF2B5EF4-FFF2-40B4-BE49-F238E27FC236}">
                        <a16:creationId xmlns:a16="http://schemas.microsoft.com/office/drawing/2014/main" id="{88356987-9307-104D-570C-30ADE0F4218B}"/>
                      </a:ext>
                    </a:extLst>
                  </p:cNvPr>
                  <p:cNvSpPr/>
                  <p:nvPr/>
                </p:nvSpPr>
                <p:spPr>
                  <a:xfrm>
                    <a:off x="3742205" y="2011426"/>
                    <a:ext cx="2206650" cy="1068106"/>
                  </a:xfrm>
                  <a:prstGeom prst="roundRect">
                    <a:avLst/>
                  </a:prstGeom>
                  <a:solidFill>
                    <a:srgbClr val="113B56"/>
                  </a:solidFill>
                  <a:ln w="15875">
                    <a:solidFill>
                      <a:srgbClr val="010B16"/>
                    </a:solidFill>
                  </a:ln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el-GR" sz="2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endParaRP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B7E01E18-D740-0602-48F4-7CC9C99CB7B8}"/>
                      </a:ext>
                    </a:extLst>
                  </p:cNvPr>
                  <p:cNvSpPr txBox="1"/>
                  <p:nvPr/>
                </p:nvSpPr>
                <p:spPr>
                  <a:xfrm>
                    <a:off x="3784246" y="2128535"/>
                    <a:ext cx="2122568" cy="8309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CURRENT OCEAN STATE</a:t>
                    </a:r>
                  </a:p>
                  <a:p>
                    <a:pPr algn="ctr"/>
                    <a:endParaRPr lang="en-US" sz="1200" b="1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endParaRPr>
                  </a:p>
                  <a:p>
                    <a:pPr algn="ctr"/>
                    <a:r>
                      <a:rPr lang="en-U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the starting point for every prediction</a:t>
                    </a:r>
                    <a:endParaRPr lang="el-GR" sz="1200" b="1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endParaRPr>
                  </a:p>
                </p:txBody>
              </p:sp>
            </p:grpSp>
          </p:grpSp>
          <p:grpSp>
            <p:nvGrpSpPr>
              <p:cNvPr id="74" name="Ομάδα 73">
                <a:extLst>
                  <a:ext uri="{FF2B5EF4-FFF2-40B4-BE49-F238E27FC236}">
                    <a16:creationId xmlns:a16="http://schemas.microsoft.com/office/drawing/2014/main" id="{2F8FFE89-DF6F-3EEC-073C-ACB6FA2819BF}"/>
                  </a:ext>
                </a:extLst>
              </p:cNvPr>
              <p:cNvGrpSpPr/>
              <p:nvPr/>
            </p:nvGrpSpPr>
            <p:grpSpPr>
              <a:xfrm>
                <a:off x="1122686" y="1658835"/>
                <a:ext cx="1549284" cy="3530350"/>
                <a:chOff x="425433" y="1663825"/>
                <a:chExt cx="1549284" cy="3530350"/>
              </a:xfrm>
            </p:grpSpPr>
            <p:grpSp>
              <p:nvGrpSpPr>
                <p:cNvPr id="49" name="Ομάδα 48">
                  <a:extLst>
                    <a:ext uri="{FF2B5EF4-FFF2-40B4-BE49-F238E27FC236}">
                      <a16:creationId xmlns:a16="http://schemas.microsoft.com/office/drawing/2014/main" id="{C3066859-7C6A-DAB6-5798-AA9154996EB6}"/>
                    </a:ext>
                  </a:extLst>
                </p:cNvPr>
                <p:cNvGrpSpPr/>
                <p:nvPr/>
              </p:nvGrpSpPr>
              <p:grpSpPr>
                <a:xfrm>
                  <a:off x="425433" y="1663825"/>
                  <a:ext cx="1549284" cy="1532402"/>
                  <a:chOff x="1008985" y="2272344"/>
                  <a:chExt cx="1549284" cy="1532402"/>
                </a:xfrm>
              </p:grpSpPr>
              <p:sp>
                <p:nvSpPr>
                  <p:cNvPr id="34" name="Ορθογώνιο: Στρογγύλεμα γωνιών 33">
                    <a:extLst>
                      <a:ext uri="{FF2B5EF4-FFF2-40B4-BE49-F238E27FC236}">
                        <a16:creationId xmlns:a16="http://schemas.microsoft.com/office/drawing/2014/main" id="{7F87064B-6885-2E85-9452-3B24503A69BC}"/>
                      </a:ext>
                    </a:extLst>
                  </p:cNvPr>
                  <p:cNvSpPr/>
                  <p:nvPr/>
                </p:nvSpPr>
                <p:spPr>
                  <a:xfrm>
                    <a:off x="1008986" y="2272344"/>
                    <a:ext cx="1549283" cy="1532402"/>
                  </a:xfrm>
                  <a:prstGeom prst="roundRect">
                    <a:avLst/>
                  </a:prstGeom>
                  <a:noFill/>
                  <a:ln w="15875">
                    <a:solidFill>
                      <a:srgbClr val="010B16"/>
                    </a:solidFill>
                  </a:ln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el-GR" sz="2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E0EC6742-F6C4-2B11-E9A5-0A6F8BE8E38A}"/>
                      </a:ext>
                    </a:extLst>
                  </p:cNvPr>
                  <p:cNvSpPr txBox="1"/>
                  <p:nvPr/>
                </p:nvSpPr>
                <p:spPr>
                  <a:xfrm>
                    <a:off x="1008985" y="3053188"/>
                    <a:ext cx="1549284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BUOYS</a:t>
                    </a:r>
                  </a:p>
                  <a:p>
                    <a:pPr algn="ctr"/>
                    <a:endPara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endParaRPr>
                  </a:p>
                  <a:p>
                    <a:pPr algn="ctr"/>
                    <a:r>
                      <a:rPr lang="en-US" sz="12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valuable but sparse</a:t>
                    </a:r>
                    <a:endParaRPr lang="el-GR" sz="1200" dirty="0" err="1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endParaRPr>
                  </a:p>
                </p:txBody>
              </p:sp>
              <p:pic>
                <p:nvPicPr>
                  <p:cNvPr id="37" name="Εικόνα 36" descr="Weather buoy - Wikipedia">
                    <a:extLst>
                      <a:ext uri="{FF2B5EF4-FFF2-40B4-BE49-F238E27FC236}">
                        <a16:creationId xmlns:a16="http://schemas.microsoft.com/office/drawing/2014/main" id="{DFE05318-BD39-C797-61E7-AA1351FC3F1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rcRect l="19560" t="8819" r="18536" b="10409"/>
                  <a:stretch>
                    <a:fillRect/>
                  </a:stretch>
                </p:blipFill>
                <p:spPr>
                  <a:xfrm>
                    <a:off x="1568506" y="2332292"/>
                    <a:ext cx="430241" cy="660948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5" name="Ομάδα 54">
                  <a:extLst>
                    <a:ext uri="{FF2B5EF4-FFF2-40B4-BE49-F238E27FC236}">
                      <a16:creationId xmlns:a16="http://schemas.microsoft.com/office/drawing/2014/main" id="{EB0A9D1A-5CA9-E590-525C-C4DFFF0608DA}"/>
                    </a:ext>
                  </a:extLst>
                </p:cNvPr>
                <p:cNvGrpSpPr/>
                <p:nvPr/>
              </p:nvGrpSpPr>
              <p:grpSpPr>
                <a:xfrm>
                  <a:off x="425433" y="3659278"/>
                  <a:ext cx="1549284" cy="1534897"/>
                  <a:chOff x="984954" y="3131533"/>
                  <a:chExt cx="1549284" cy="1534897"/>
                </a:xfrm>
              </p:grpSpPr>
              <p:grpSp>
                <p:nvGrpSpPr>
                  <p:cNvPr id="50" name="Ομάδα 49">
                    <a:extLst>
                      <a:ext uri="{FF2B5EF4-FFF2-40B4-BE49-F238E27FC236}">
                        <a16:creationId xmlns:a16="http://schemas.microsoft.com/office/drawing/2014/main" id="{D9BBA388-C54A-30E7-8263-F74F0055E2FB}"/>
                      </a:ext>
                    </a:extLst>
                  </p:cNvPr>
                  <p:cNvGrpSpPr/>
                  <p:nvPr/>
                </p:nvGrpSpPr>
                <p:grpSpPr>
                  <a:xfrm>
                    <a:off x="984954" y="3131533"/>
                    <a:ext cx="1549284" cy="1534897"/>
                    <a:chOff x="1008985" y="2272344"/>
                    <a:chExt cx="1549284" cy="1534897"/>
                  </a:xfrm>
                </p:grpSpPr>
                <p:sp>
                  <p:nvSpPr>
                    <p:cNvPr id="51" name="Ορθογώνιο: Στρογγύλεμα γωνιών 50">
                      <a:extLst>
                        <a:ext uri="{FF2B5EF4-FFF2-40B4-BE49-F238E27FC236}">
                          <a16:creationId xmlns:a16="http://schemas.microsoft.com/office/drawing/2014/main" id="{20738123-4D01-25DE-ECBC-D7BF613822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8986" y="2272344"/>
                      <a:ext cx="1549283" cy="1532402"/>
                    </a:xfrm>
                    <a:prstGeom prst="roundRect">
                      <a:avLst/>
                    </a:prstGeom>
                    <a:noFill/>
                    <a:ln w="15875">
                      <a:solidFill>
                        <a:srgbClr val="010B16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4C5E56D0-9597-AB26-9DA5-5CCD8F4A22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08985" y="3053188"/>
                      <a:ext cx="1549284" cy="7540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SATELLITES</a:t>
                      </a:r>
                    </a:p>
                    <a:p>
                      <a:pPr algn="ctr"/>
                      <a:endParaRPr lang="en-US" sz="7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endParaRPr>
                    </a:p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good coverage but partial view</a:t>
                      </a:r>
                      <a:endParaRPr lang="el-GR" sz="1200" dirty="0" err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endParaRPr>
                    </a:p>
                  </p:txBody>
                </p:sp>
              </p:grpSp>
              <p:pic>
                <p:nvPicPr>
                  <p:cNvPr id="54" name="Εικόνα 53" descr="Satellites Forecast Earth's Weather From Space">
                    <a:extLst>
                      <a:ext uri="{FF2B5EF4-FFF2-40B4-BE49-F238E27FC236}">
                        <a16:creationId xmlns:a16="http://schemas.microsoft.com/office/drawing/2014/main" id="{1484E508-16E3-3EC7-3D2F-75FED92292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rcRect t="42830" r="19613"/>
                  <a:stretch>
                    <a:fillRect/>
                  </a:stretch>
                </p:blipFill>
                <p:spPr>
                  <a:xfrm rot="5400000">
                    <a:off x="1414550" y="3397765"/>
                    <a:ext cx="690090" cy="368081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73" name="Ομάδα 72">
                <a:extLst>
                  <a:ext uri="{FF2B5EF4-FFF2-40B4-BE49-F238E27FC236}">
                    <a16:creationId xmlns:a16="http://schemas.microsoft.com/office/drawing/2014/main" id="{E029F095-0C34-663F-DCED-866466E0C4B8}"/>
                  </a:ext>
                </a:extLst>
              </p:cNvPr>
              <p:cNvGrpSpPr/>
              <p:nvPr/>
            </p:nvGrpSpPr>
            <p:grpSpPr>
              <a:xfrm>
                <a:off x="6517022" y="1658835"/>
                <a:ext cx="1549285" cy="3532845"/>
                <a:chOff x="2096663" y="1661330"/>
                <a:chExt cx="1549285" cy="3532845"/>
              </a:xfrm>
            </p:grpSpPr>
            <p:grpSp>
              <p:nvGrpSpPr>
                <p:cNvPr id="62" name="Ομάδα 61">
                  <a:extLst>
                    <a:ext uri="{FF2B5EF4-FFF2-40B4-BE49-F238E27FC236}">
                      <a16:creationId xmlns:a16="http://schemas.microsoft.com/office/drawing/2014/main" id="{43723B79-6630-05CC-0F77-0190BC7E9D68}"/>
                    </a:ext>
                  </a:extLst>
                </p:cNvPr>
                <p:cNvGrpSpPr/>
                <p:nvPr/>
              </p:nvGrpSpPr>
              <p:grpSpPr>
                <a:xfrm>
                  <a:off x="2096664" y="1661330"/>
                  <a:ext cx="1549284" cy="1534897"/>
                  <a:chOff x="2343042" y="4806515"/>
                  <a:chExt cx="1549284" cy="1534897"/>
                </a:xfrm>
              </p:grpSpPr>
              <p:grpSp>
                <p:nvGrpSpPr>
                  <p:cNvPr id="57" name="Ομάδα 56">
                    <a:extLst>
                      <a:ext uri="{FF2B5EF4-FFF2-40B4-BE49-F238E27FC236}">
                        <a16:creationId xmlns:a16="http://schemas.microsoft.com/office/drawing/2014/main" id="{E6942911-FE32-625F-36F9-C7215F03B45D}"/>
                      </a:ext>
                    </a:extLst>
                  </p:cNvPr>
                  <p:cNvGrpSpPr/>
                  <p:nvPr/>
                </p:nvGrpSpPr>
                <p:grpSpPr>
                  <a:xfrm>
                    <a:off x="2343042" y="4806515"/>
                    <a:ext cx="1549284" cy="1534897"/>
                    <a:chOff x="1008985" y="2272344"/>
                    <a:chExt cx="1549284" cy="1534897"/>
                  </a:xfrm>
                </p:grpSpPr>
                <p:sp>
                  <p:nvSpPr>
                    <p:cNvPr id="59" name="Ορθογώνιο: Στρογγύλεμα γωνιών 58">
                      <a:extLst>
                        <a:ext uri="{FF2B5EF4-FFF2-40B4-BE49-F238E27FC236}">
                          <a16:creationId xmlns:a16="http://schemas.microsoft.com/office/drawing/2014/main" id="{485AB4CF-EA11-4D08-1292-48DA3AF981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8986" y="2272344"/>
                      <a:ext cx="1549283" cy="1532402"/>
                    </a:xfrm>
                    <a:prstGeom prst="roundRect">
                      <a:avLst/>
                    </a:prstGeom>
                    <a:noFill/>
                    <a:ln w="15875">
                      <a:solidFill>
                        <a:srgbClr val="010B16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86FB387B-538F-F746-37D3-3309552BF2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08985" y="3053188"/>
                      <a:ext cx="1549284" cy="7540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NUM. MODELS</a:t>
                      </a:r>
                    </a:p>
                    <a:p>
                      <a:pPr algn="ctr"/>
                      <a:endParaRPr lang="en-US" sz="7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endParaRPr>
                    </a:p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full coverage but approximations</a:t>
                      </a:r>
                      <a:endParaRPr lang="el-GR" sz="1200" dirty="0" err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endParaRPr>
                    </a:p>
                  </p:txBody>
                </p:sp>
              </p:grpSp>
              <p:pic>
                <p:nvPicPr>
                  <p:cNvPr id="61" name="Εικόνα 60" descr="Stavros, Western Greece, Greece Satellite Weather Map | AccuWeather">
                    <a:extLst>
                      <a:ext uri="{FF2B5EF4-FFF2-40B4-BE49-F238E27FC236}">
                        <a16:creationId xmlns:a16="http://schemas.microsoft.com/office/drawing/2014/main" id="{A2295D34-310A-7966-CE9B-319C22F8BAC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rcRect t="33024" r="52652"/>
                  <a:stretch>
                    <a:fillRect/>
                  </a:stretch>
                </p:blipFill>
                <p:spPr>
                  <a:xfrm>
                    <a:off x="2872740" y="4879738"/>
                    <a:ext cx="489887" cy="692978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71" name="Ομάδα 70">
                  <a:extLst>
                    <a:ext uri="{FF2B5EF4-FFF2-40B4-BE49-F238E27FC236}">
                      <a16:creationId xmlns:a16="http://schemas.microsoft.com/office/drawing/2014/main" id="{1CBF8FCD-E5FA-E830-55AF-7611F7ED0503}"/>
                    </a:ext>
                  </a:extLst>
                </p:cNvPr>
                <p:cNvGrpSpPr/>
                <p:nvPr/>
              </p:nvGrpSpPr>
              <p:grpSpPr>
                <a:xfrm>
                  <a:off x="2096663" y="3659278"/>
                  <a:ext cx="1549284" cy="1534897"/>
                  <a:chOff x="5867896" y="4827725"/>
                  <a:chExt cx="1549284" cy="1534897"/>
                </a:xfrm>
              </p:grpSpPr>
              <p:grpSp>
                <p:nvGrpSpPr>
                  <p:cNvPr id="66" name="Ομάδα 65">
                    <a:extLst>
                      <a:ext uri="{FF2B5EF4-FFF2-40B4-BE49-F238E27FC236}">
                        <a16:creationId xmlns:a16="http://schemas.microsoft.com/office/drawing/2014/main" id="{F40DE95D-CDF9-9B9D-8824-22BCEF57E1ED}"/>
                      </a:ext>
                    </a:extLst>
                  </p:cNvPr>
                  <p:cNvGrpSpPr/>
                  <p:nvPr/>
                </p:nvGrpSpPr>
                <p:grpSpPr>
                  <a:xfrm>
                    <a:off x="5867896" y="4827725"/>
                    <a:ext cx="1549284" cy="1534897"/>
                    <a:chOff x="1008985" y="2272344"/>
                    <a:chExt cx="1549284" cy="1534897"/>
                  </a:xfrm>
                </p:grpSpPr>
                <p:sp>
                  <p:nvSpPr>
                    <p:cNvPr id="68" name="Ορθογώνιο: Στρογγύλεμα γωνιών 67">
                      <a:extLst>
                        <a:ext uri="{FF2B5EF4-FFF2-40B4-BE49-F238E27FC236}">
                          <a16:creationId xmlns:a16="http://schemas.microsoft.com/office/drawing/2014/main" id="{11866CF8-B86D-8868-E86C-F94672B359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8986" y="2272344"/>
                      <a:ext cx="1549283" cy="1532402"/>
                    </a:xfrm>
                    <a:prstGeom prst="roundRect">
                      <a:avLst/>
                    </a:prstGeom>
                    <a:noFill/>
                    <a:ln w="15875">
                      <a:solidFill>
                        <a:srgbClr val="010B16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19C8F899-4B0A-E317-FA9F-2936E8430D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08985" y="3053188"/>
                      <a:ext cx="1549284" cy="754053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REANALYSIS</a:t>
                      </a:r>
                    </a:p>
                    <a:p>
                      <a:pPr algn="ctr"/>
                      <a:endParaRPr lang="en-US" sz="7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endParaRPr>
                    </a:p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model-based approximations</a:t>
                      </a:r>
                      <a:endParaRPr lang="el-GR" sz="1200" dirty="0" err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endParaRPr>
                    </a:p>
                  </p:txBody>
                </p:sp>
              </p:grpSp>
              <p:pic>
                <p:nvPicPr>
                  <p:cNvPr id="70" name="Εικόνα 69" descr="ESA - Arctic Weather Satellite offers clearer view of cyclones">
                    <a:extLst>
                      <a:ext uri="{FF2B5EF4-FFF2-40B4-BE49-F238E27FC236}">
                        <a16:creationId xmlns:a16="http://schemas.microsoft.com/office/drawing/2014/main" id="{6395F86C-B34B-97FC-D7EF-D1A2C815E62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b="8740"/>
                  <a:stretch>
                    <a:fillRect/>
                  </a:stretch>
                </p:blipFill>
                <p:spPr>
                  <a:xfrm flipH="1">
                    <a:off x="6421632" y="4933476"/>
                    <a:ext cx="436478" cy="672598"/>
                  </a:xfrm>
                  <a:prstGeom prst="rect">
                    <a:avLst/>
                  </a:prstGeom>
                </p:spPr>
              </p:pic>
            </p:grpSp>
          </p:grpSp>
        </p:grpSp>
        <p:sp>
          <p:nvSpPr>
            <p:cNvPr id="77" name="Shape 17">
              <a:extLst>
                <a:ext uri="{FF2B5EF4-FFF2-40B4-BE49-F238E27FC236}">
                  <a16:creationId xmlns:a16="http://schemas.microsoft.com/office/drawing/2014/main" id="{CC8000E0-112A-8CAD-8BEF-ACFBA693CDE8}"/>
                </a:ext>
              </a:extLst>
            </p:cNvPr>
            <p:cNvSpPr/>
            <p:nvPr/>
          </p:nvSpPr>
          <p:spPr>
            <a:xfrm>
              <a:off x="2776292" y="2819167"/>
              <a:ext cx="328655" cy="646331"/>
            </a:xfrm>
            <a:prstGeom prst="chevron">
              <a:avLst/>
            </a:prstGeom>
            <a:solidFill>
              <a:srgbClr val="FD8C24"/>
            </a:solidFill>
            <a:ln w="12700">
              <a:solidFill>
                <a:srgbClr val="5FAED6"/>
              </a:solidFill>
              <a:prstDash val="solid"/>
            </a:ln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79" name="Shape 17">
              <a:extLst>
                <a:ext uri="{FF2B5EF4-FFF2-40B4-BE49-F238E27FC236}">
                  <a16:creationId xmlns:a16="http://schemas.microsoft.com/office/drawing/2014/main" id="{A3344949-16B8-7A73-4388-883DCC941BF5}"/>
                </a:ext>
              </a:extLst>
            </p:cNvPr>
            <p:cNvSpPr/>
            <p:nvPr/>
          </p:nvSpPr>
          <p:spPr>
            <a:xfrm>
              <a:off x="2776291" y="3928549"/>
              <a:ext cx="328655" cy="646331"/>
            </a:xfrm>
            <a:prstGeom prst="chevron">
              <a:avLst/>
            </a:prstGeom>
            <a:solidFill>
              <a:srgbClr val="FD8C24"/>
            </a:solidFill>
            <a:ln w="12700">
              <a:solidFill>
                <a:srgbClr val="5FAED6"/>
              </a:solidFill>
              <a:prstDash val="solid"/>
            </a:ln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81" name="Shape 17">
              <a:extLst>
                <a:ext uri="{FF2B5EF4-FFF2-40B4-BE49-F238E27FC236}">
                  <a16:creationId xmlns:a16="http://schemas.microsoft.com/office/drawing/2014/main" id="{A8FF3C71-BCA8-6896-B0B5-80AE7B0A9DD3}"/>
                </a:ext>
              </a:extLst>
            </p:cNvPr>
            <p:cNvSpPr/>
            <p:nvPr/>
          </p:nvSpPr>
          <p:spPr>
            <a:xfrm rot="10800000">
              <a:off x="5808211" y="2819167"/>
              <a:ext cx="328655" cy="646331"/>
            </a:xfrm>
            <a:prstGeom prst="chevron">
              <a:avLst/>
            </a:prstGeom>
            <a:solidFill>
              <a:srgbClr val="FD8C24"/>
            </a:solidFill>
            <a:ln w="12700">
              <a:solidFill>
                <a:srgbClr val="5FAED6"/>
              </a:solidFill>
              <a:prstDash val="solid"/>
            </a:ln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83" name="Shape 17">
              <a:extLst>
                <a:ext uri="{FF2B5EF4-FFF2-40B4-BE49-F238E27FC236}">
                  <a16:creationId xmlns:a16="http://schemas.microsoft.com/office/drawing/2014/main" id="{27750A0B-D06B-E083-7D60-B7D66F9A134B}"/>
                </a:ext>
              </a:extLst>
            </p:cNvPr>
            <p:cNvSpPr/>
            <p:nvPr/>
          </p:nvSpPr>
          <p:spPr>
            <a:xfrm rot="10800000">
              <a:off x="5808210" y="3923761"/>
              <a:ext cx="328655" cy="646331"/>
            </a:xfrm>
            <a:prstGeom prst="chevron">
              <a:avLst/>
            </a:prstGeom>
            <a:solidFill>
              <a:srgbClr val="FD8C24"/>
            </a:solidFill>
            <a:ln w="12700">
              <a:solidFill>
                <a:srgbClr val="5FAED6"/>
              </a:solidFill>
              <a:prstDash val="solid"/>
            </a:ln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85" name="Shape 17">
              <a:extLst>
                <a:ext uri="{FF2B5EF4-FFF2-40B4-BE49-F238E27FC236}">
                  <a16:creationId xmlns:a16="http://schemas.microsoft.com/office/drawing/2014/main" id="{89B45D16-2A4F-6202-8A82-3B31B68C1F49}"/>
                </a:ext>
              </a:extLst>
            </p:cNvPr>
            <p:cNvSpPr/>
            <p:nvPr/>
          </p:nvSpPr>
          <p:spPr>
            <a:xfrm rot="5400000">
              <a:off x="4292563" y="5137785"/>
              <a:ext cx="328655" cy="646331"/>
            </a:xfrm>
            <a:prstGeom prst="chevron">
              <a:avLst/>
            </a:prstGeom>
            <a:solidFill>
              <a:srgbClr val="FD8C24"/>
            </a:solidFill>
            <a:ln w="12700">
              <a:solidFill>
                <a:srgbClr val="5FAED6"/>
              </a:solidFill>
              <a:prstDash val="solid"/>
            </a:ln>
          </p:spPr>
          <p:txBody>
            <a:bodyPr/>
            <a:lstStyle/>
            <a:p>
              <a:endParaRPr lang="el-GR" dirty="0"/>
            </a:p>
          </p:txBody>
        </p:sp>
      </p:grpSp>
      <p:sp>
        <p:nvSpPr>
          <p:cNvPr id="88" name="Ορθογώνιο: Στρογγύλεμα γωνιών 87">
            <a:extLst>
              <a:ext uri="{FF2B5EF4-FFF2-40B4-BE49-F238E27FC236}">
                <a16:creationId xmlns:a16="http://schemas.microsoft.com/office/drawing/2014/main" id="{DC2068A0-7627-A63D-152C-E4345DEF0350}"/>
              </a:ext>
            </a:extLst>
          </p:cNvPr>
          <p:cNvSpPr/>
          <p:nvPr/>
        </p:nvSpPr>
        <p:spPr>
          <a:xfrm>
            <a:off x="2530751" y="5558363"/>
            <a:ext cx="3861897" cy="734851"/>
          </a:xfrm>
          <a:prstGeom prst="roundRect">
            <a:avLst/>
          </a:prstGeom>
          <a:noFill/>
          <a:ln w="19050">
            <a:solidFill>
              <a:srgbClr val="41AFE2"/>
            </a:solidFill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sX0" fmla="*/ 0 w 2348345"/>
                      <a:gd name="csY0" fmla="*/ 91788 h 550718"/>
                      <a:gd name="csX1" fmla="*/ 91788 w 2348345"/>
                      <a:gd name="csY1" fmla="*/ 0 h 550718"/>
                      <a:gd name="csX2" fmla="*/ 654628 w 2348345"/>
                      <a:gd name="csY2" fmla="*/ 0 h 550718"/>
                      <a:gd name="csX3" fmla="*/ 1130877 w 2348345"/>
                      <a:gd name="csY3" fmla="*/ 0 h 550718"/>
                      <a:gd name="csX4" fmla="*/ 1650422 w 2348345"/>
                      <a:gd name="csY4" fmla="*/ 0 h 550718"/>
                      <a:gd name="csX5" fmla="*/ 2256557 w 2348345"/>
                      <a:gd name="csY5" fmla="*/ 0 h 550718"/>
                      <a:gd name="csX6" fmla="*/ 2348345 w 2348345"/>
                      <a:gd name="csY6" fmla="*/ 91788 h 550718"/>
                      <a:gd name="csX7" fmla="*/ 2348345 w 2348345"/>
                      <a:gd name="csY7" fmla="*/ 458930 h 550718"/>
                      <a:gd name="csX8" fmla="*/ 2256557 w 2348345"/>
                      <a:gd name="csY8" fmla="*/ 550718 h 550718"/>
                      <a:gd name="csX9" fmla="*/ 1737012 w 2348345"/>
                      <a:gd name="csY9" fmla="*/ 550718 h 550718"/>
                      <a:gd name="csX10" fmla="*/ 1152525 w 2348345"/>
                      <a:gd name="csY10" fmla="*/ 550718 h 550718"/>
                      <a:gd name="csX11" fmla="*/ 611333 w 2348345"/>
                      <a:gd name="csY11" fmla="*/ 550718 h 550718"/>
                      <a:gd name="csX12" fmla="*/ 91788 w 2348345"/>
                      <a:gd name="csY12" fmla="*/ 550718 h 550718"/>
                      <a:gd name="csX13" fmla="*/ 0 w 2348345"/>
                      <a:gd name="csY13" fmla="*/ 458930 h 550718"/>
                      <a:gd name="csX14" fmla="*/ 0 w 2348345"/>
                      <a:gd name="csY14" fmla="*/ 91788 h 55071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</a:cxnLst>
                    <a:rect l="l" t="t" r="r" b="b"/>
                    <a:pathLst>
                      <a:path w="2348345" h="550718" fill="none" extrusionOk="0">
                        <a:moveTo>
                          <a:pt x="0" y="91788"/>
                        </a:moveTo>
                        <a:cubicBezTo>
                          <a:pt x="190" y="43485"/>
                          <a:pt x="50097" y="-1018"/>
                          <a:pt x="91788" y="0"/>
                        </a:cubicBezTo>
                        <a:cubicBezTo>
                          <a:pt x="340245" y="-18604"/>
                          <a:pt x="525670" y="17158"/>
                          <a:pt x="654628" y="0"/>
                        </a:cubicBezTo>
                        <a:cubicBezTo>
                          <a:pt x="783586" y="-17158"/>
                          <a:pt x="900063" y="-2286"/>
                          <a:pt x="1130877" y="0"/>
                        </a:cubicBezTo>
                        <a:cubicBezTo>
                          <a:pt x="1361691" y="2286"/>
                          <a:pt x="1537041" y="-11956"/>
                          <a:pt x="1650422" y="0"/>
                        </a:cubicBezTo>
                        <a:cubicBezTo>
                          <a:pt x="1763804" y="11956"/>
                          <a:pt x="1993501" y="11180"/>
                          <a:pt x="2256557" y="0"/>
                        </a:cubicBezTo>
                        <a:cubicBezTo>
                          <a:pt x="2299744" y="757"/>
                          <a:pt x="2354695" y="42466"/>
                          <a:pt x="2348345" y="91788"/>
                        </a:cubicBezTo>
                        <a:cubicBezTo>
                          <a:pt x="2351516" y="270757"/>
                          <a:pt x="2354411" y="297434"/>
                          <a:pt x="2348345" y="458930"/>
                        </a:cubicBezTo>
                        <a:cubicBezTo>
                          <a:pt x="2351472" y="510257"/>
                          <a:pt x="2300278" y="558579"/>
                          <a:pt x="2256557" y="550718"/>
                        </a:cubicBezTo>
                        <a:cubicBezTo>
                          <a:pt x="2053784" y="549235"/>
                          <a:pt x="1939117" y="539485"/>
                          <a:pt x="1737012" y="550718"/>
                        </a:cubicBezTo>
                        <a:cubicBezTo>
                          <a:pt x="1534908" y="561951"/>
                          <a:pt x="1398847" y="544804"/>
                          <a:pt x="1152525" y="550718"/>
                        </a:cubicBezTo>
                        <a:cubicBezTo>
                          <a:pt x="906203" y="556632"/>
                          <a:pt x="844949" y="550561"/>
                          <a:pt x="611333" y="550718"/>
                        </a:cubicBezTo>
                        <a:cubicBezTo>
                          <a:pt x="377717" y="550875"/>
                          <a:pt x="305014" y="532899"/>
                          <a:pt x="91788" y="550718"/>
                        </a:cubicBezTo>
                        <a:cubicBezTo>
                          <a:pt x="39074" y="552275"/>
                          <a:pt x="2372" y="507452"/>
                          <a:pt x="0" y="458930"/>
                        </a:cubicBezTo>
                        <a:cubicBezTo>
                          <a:pt x="-4096" y="376550"/>
                          <a:pt x="-5382" y="252710"/>
                          <a:pt x="0" y="91788"/>
                        </a:cubicBezTo>
                        <a:close/>
                      </a:path>
                      <a:path w="2348345" h="550718" stroke="0" extrusionOk="0">
                        <a:moveTo>
                          <a:pt x="0" y="91788"/>
                        </a:moveTo>
                        <a:cubicBezTo>
                          <a:pt x="6443" y="42851"/>
                          <a:pt x="45768" y="9737"/>
                          <a:pt x="91788" y="0"/>
                        </a:cubicBezTo>
                        <a:cubicBezTo>
                          <a:pt x="303549" y="-4588"/>
                          <a:pt x="401909" y="26641"/>
                          <a:pt x="676276" y="0"/>
                        </a:cubicBezTo>
                        <a:cubicBezTo>
                          <a:pt x="950643" y="-26641"/>
                          <a:pt x="937106" y="12593"/>
                          <a:pt x="1152525" y="0"/>
                        </a:cubicBezTo>
                        <a:cubicBezTo>
                          <a:pt x="1367944" y="-12593"/>
                          <a:pt x="1514238" y="17193"/>
                          <a:pt x="1715365" y="0"/>
                        </a:cubicBezTo>
                        <a:cubicBezTo>
                          <a:pt x="1916492" y="-17193"/>
                          <a:pt x="2106298" y="11689"/>
                          <a:pt x="2256557" y="0"/>
                        </a:cubicBezTo>
                        <a:cubicBezTo>
                          <a:pt x="2305405" y="-302"/>
                          <a:pt x="2346896" y="35209"/>
                          <a:pt x="2348345" y="91788"/>
                        </a:cubicBezTo>
                        <a:cubicBezTo>
                          <a:pt x="2342793" y="207326"/>
                          <a:pt x="2364204" y="288030"/>
                          <a:pt x="2348345" y="458930"/>
                        </a:cubicBezTo>
                        <a:cubicBezTo>
                          <a:pt x="2344493" y="521411"/>
                          <a:pt x="2299061" y="550578"/>
                          <a:pt x="2256557" y="550718"/>
                        </a:cubicBezTo>
                        <a:cubicBezTo>
                          <a:pt x="2128192" y="537887"/>
                          <a:pt x="1888018" y="561286"/>
                          <a:pt x="1693717" y="550718"/>
                        </a:cubicBezTo>
                        <a:cubicBezTo>
                          <a:pt x="1499416" y="540150"/>
                          <a:pt x="1424506" y="535934"/>
                          <a:pt x="1174173" y="550718"/>
                        </a:cubicBezTo>
                        <a:cubicBezTo>
                          <a:pt x="923840" y="565502"/>
                          <a:pt x="781295" y="535968"/>
                          <a:pt x="589685" y="550718"/>
                        </a:cubicBezTo>
                        <a:cubicBezTo>
                          <a:pt x="398075" y="565468"/>
                          <a:pt x="259189" y="549382"/>
                          <a:pt x="91788" y="550718"/>
                        </a:cubicBezTo>
                        <a:cubicBezTo>
                          <a:pt x="46464" y="551895"/>
                          <a:pt x="-7177" y="513722"/>
                          <a:pt x="0" y="458930"/>
                        </a:cubicBezTo>
                        <a:cubicBezTo>
                          <a:pt x="2758" y="304459"/>
                          <a:pt x="-17401" y="255836"/>
                          <a:pt x="0" y="9178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tlCol="0" anchor="ctr">
            <a:noAutofit/>
          </a:bodyPr>
          <a:lstStyle/>
          <a:p>
            <a:pPr algn="ctr"/>
            <a:r>
              <a:rPr lang="en-US" sz="1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UNCERTAINTY PROPAGATES DOWNSTREAM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forecast </a:t>
            </a:r>
            <a:r>
              <a:rPr lang="en-US" sz="1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sym typeface="Wingdings" panose="05000000000000000000" pitchFamily="2" charset="2"/>
              </a:rPr>
              <a:t> route  performance  risk</a:t>
            </a:r>
            <a:endParaRPr lang="el-GR" sz="1400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19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E430F-DB51-CAB2-E2D0-1DE784CBA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8F0B199B-BA72-D4DB-CE75-D0954BF3491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rcRect l="11227"/>
          <a:stretch>
            <a:fillRect/>
          </a:stretch>
        </p:blipFill>
        <p:spPr>
          <a:xfrm>
            <a:off x="8884553" y="537375"/>
            <a:ext cx="3308400" cy="6323511"/>
          </a:xfrm>
          <a:prstGeom prst="rect">
            <a:avLst/>
          </a:prstGeom>
        </p:spPr>
      </p:pic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FF2F6DEE-C92C-4361-BDF4-33FAF63B2B71}"/>
              </a:ext>
            </a:extLst>
          </p:cNvPr>
          <p:cNvSpPr/>
          <p:nvPr/>
        </p:nvSpPr>
        <p:spPr>
          <a:xfrm>
            <a:off x="207905" y="179730"/>
            <a:ext cx="3460205" cy="357645"/>
          </a:xfrm>
          <a:prstGeom prst="roundRect">
            <a:avLst/>
          </a:prstGeom>
          <a:noFill/>
          <a:ln w="12700">
            <a:solidFill>
              <a:srgbClr val="00003F"/>
            </a:solidFill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sX0" fmla="*/ 0 w 2348345"/>
                      <a:gd name="csY0" fmla="*/ 91788 h 550718"/>
                      <a:gd name="csX1" fmla="*/ 91788 w 2348345"/>
                      <a:gd name="csY1" fmla="*/ 0 h 550718"/>
                      <a:gd name="csX2" fmla="*/ 654628 w 2348345"/>
                      <a:gd name="csY2" fmla="*/ 0 h 550718"/>
                      <a:gd name="csX3" fmla="*/ 1130877 w 2348345"/>
                      <a:gd name="csY3" fmla="*/ 0 h 550718"/>
                      <a:gd name="csX4" fmla="*/ 1650422 w 2348345"/>
                      <a:gd name="csY4" fmla="*/ 0 h 550718"/>
                      <a:gd name="csX5" fmla="*/ 2256557 w 2348345"/>
                      <a:gd name="csY5" fmla="*/ 0 h 550718"/>
                      <a:gd name="csX6" fmla="*/ 2348345 w 2348345"/>
                      <a:gd name="csY6" fmla="*/ 91788 h 550718"/>
                      <a:gd name="csX7" fmla="*/ 2348345 w 2348345"/>
                      <a:gd name="csY7" fmla="*/ 458930 h 550718"/>
                      <a:gd name="csX8" fmla="*/ 2256557 w 2348345"/>
                      <a:gd name="csY8" fmla="*/ 550718 h 550718"/>
                      <a:gd name="csX9" fmla="*/ 1737012 w 2348345"/>
                      <a:gd name="csY9" fmla="*/ 550718 h 550718"/>
                      <a:gd name="csX10" fmla="*/ 1152525 w 2348345"/>
                      <a:gd name="csY10" fmla="*/ 550718 h 550718"/>
                      <a:gd name="csX11" fmla="*/ 611333 w 2348345"/>
                      <a:gd name="csY11" fmla="*/ 550718 h 550718"/>
                      <a:gd name="csX12" fmla="*/ 91788 w 2348345"/>
                      <a:gd name="csY12" fmla="*/ 550718 h 550718"/>
                      <a:gd name="csX13" fmla="*/ 0 w 2348345"/>
                      <a:gd name="csY13" fmla="*/ 458930 h 550718"/>
                      <a:gd name="csX14" fmla="*/ 0 w 2348345"/>
                      <a:gd name="csY14" fmla="*/ 91788 h 55071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</a:cxnLst>
                    <a:rect l="l" t="t" r="r" b="b"/>
                    <a:pathLst>
                      <a:path w="2348345" h="550718" fill="none" extrusionOk="0">
                        <a:moveTo>
                          <a:pt x="0" y="91788"/>
                        </a:moveTo>
                        <a:cubicBezTo>
                          <a:pt x="190" y="43485"/>
                          <a:pt x="50097" y="-1018"/>
                          <a:pt x="91788" y="0"/>
                        </a:cubicBezTo>
                        <a:cubicBezTo>
                          <a:pt x="340245" y="-18604"/>
                          <a:pt x="525670" y="17158"/>
                          <a:pt x="654628" y="0"/>
                        </a:cubicBezTo>
                        <a:cubicBezTo>
                          <a:pt x="783586" y="-17158"/>
                          <a:pt x="900063" y="-2286"/>
                          <a:pt x="1130877" y="0"/>
                        </a:cubicBezTo>
                        <a:cubicBezTo>
                          <a:pt x="1361691" y="2286"/>
                          <a:pt x="1537041" y="-11956"/>
                          <a:pt x="1650422" y="0"/>
                        </a:cubicBezTo>
                        <a:cubicBezTo>
                          <a:pt x="1763804" y="11956"/>
                          <a:pt x="1993501" y="11180"/>
                          <a:pt x="2256557" y="0"/>
                        </a:cubicBezTo>
                        <a:cubicBezTo>
                          <a:pt x="2299744" y="757"/>
                          <a:pt x="2354695" y="42466"/>
                          <a:pt x="2348345" y="91788"/>
                        </a:cubicBezTo>
                        <a:cubicBezTo>
                          <a:pt x="2351516" y="270757"/>
                          <a:pt x="2354411" y="297434"/>
                          <a:pt x="2348345" y="458930"/>
                        </a:cubicBezTo>
                        <a:cubicBezTo>
                          <a:pt x="2351472" y="510257"/>
                          <a:pt x="2300278" y="558579"/>
                          <a:pt x="2256557" y="550718"/>
                        </a:cubicBezTo>
                        <a:cubicBezTo>
                          <a:pt x="2053784" y="549235"/>
                          <a:pt x="1939117" y="539485"/>
                          <a:pt x="1737012" y="550718"/>
                        </a:cubicBezTo>
                        <a:cubicBezTo>
                          <a:pt x="1534908" y="561951"/>
                          <a:pt x="1398847" y="544804"/>
                          <a:pt x="1152525" y="550718"/>
                        </a:cubicBezTo>
                        <a:cubicBezTo>
                          <a:pt x="906203" y="556632"/>
                          <a:pt x="844949" y="550561"/>
                          <a:pt x="611333" y="550718"/>
                        </a:cubicBezTo>
                        <a:cubicBezTo>
                          <a:pt x="377717" y="550875"/>
                          <a:pt x="305014" y="532899"/>
                          <a:pt x="91788" y="550718"/>
                        </a:cubicBezTo>
                        <a:cubicBezTo>
                          <a:pt x="39074" y="552275"/>
                          <a:pt x="2372" y="507452"/>
                          <a:pt x="0" y="458930"/>
                        </a:cubicBezTo>
                        <a:cubicBezTo>
                          <a:pt x="-4096" y="376550"/>
                          <a:pt x="-5382" y="252710"/>
                          <a:pt x="0" y="91788"/>
                        </a:cubicBezTo>
                        <a:close/>
                      </a:path>
                      <a:path w="2348345" h="550718" stroke="0" extrusionOk="0">
                        <a:moveTo>
                          <a:pt x="0" y="91788"/>
                        </a:moveTo>
                        <a:cubicBezTo>
                          <a:pt x="6443" y="42851"/>
                          <a:pt x="45768" y="9737"/>
                          <a:pt x="91788" y="0"/>
                        </a:cubicBezTo>
                        <a:cubicBezTo>
                          <a:pt x="303549" y="-4588"/>
                          <a:pt x="401909" y="26641"/>
                          <a:pt x="676276" y="0"/>
                        </a:cubicBezTo>
                        <a:cubicBezTo>
                          <a:pt x="950643" y="-26641"/>
                          <a:pt x="937106" y="12593"/>
                          <a:pt x="1152525" y="0"/>
                        </a:cubicBezTo>
                        <a:cubicBezTo>
                          <a:pt x="1367944" y="-12593"/>
                          <a:pt x="1514238" y="17193"/>
                          <a:pt x="1715365" y="0"/>
                        </a:cubicBezTo>
                        <a:cubicBezTo>
                          <a:pt x="1916492" y="-17193"/>
                          <a:pt x="2106298" y="11689"/>
                          <a:pt x="2256557" y="0"/>
                        </a:cubicBezTo>
                        <a:cubicBezTo>
                          <a:pt x="2305405" y="-302"/>
                          <a:pt x="2346896" y="35209"/>
                          <a:pt x="2348345" y="91788"/>
                        </a:cubicBezTo>
                        <a:cubicBezTo>
                          <a:pt x="2342793" y="207326"/>
                          <a:pt x="2364204" y="288030"/>
                          <a:pt x="2348345" y="458930"/>
                        </a:cubicBezTo>
                        <a:cubicBezTo>
                          <a:pt x="2344493" y="521411"/>
                          <a:pt x="2299061" y="550578"/>
                          <a:pt x="2256557" y="550718"/>
                        </a:cubicBezTo>
                        <a:cubicBezTo>
                          <a:pt x="2128192" y="537887"/>
                          <a:pt x="1888018" y="561286"/>
                          <a:pt x="1693717" y="550718"/>
                        </a:cubicBezTo>
                        <a:cubicBezTo>
                          <a:pt x="1499416" y="540150"/>
                          <a:pt x="1424506" y="535934"/>
                          <a:pt x="1174173" y="550718"/>
                        </a:cubicBezTo>
                        <a:cubicBezTo>
                          <a:pt x="923840" y="565502"/>
                          <a:pt x="781295" y="535968"/>
                          <a:pt x="589685" y="550718"/>
                        </a:cubicBezTo>
                        <a:cubicBezTo>
                          <a:pt x="398075" y="565468"/>
                          <a:pt x="259189" y="549382"/>
                          <a:pt x="91788" y="550718"/>
                        </a:cubicBezTo>
                        <a:cubicBezTo>
                          <a:pt x="46464" y="551895"/>
                          <a:pt x="-7177" y="513722"/>
                          <a:pt x="0" y="458930"/>
                        </a:cubicBezTo>
                        <a:cubicBezTo>
                          <a:pt x="2758" y="304459"/>
                          <a:pt x="-17401" y="255836"/>
                          <a:pt x="0" y="9178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tlCol="0" anchor="ctr">
            <a:noAutofit/>
          </a:bodyPr>
          <a:lstStyle/>
          <a:p>
            <a:pPr algn="ctr"/>
            <a:r>
              <a:rPr lang="en-US" sz="1100" b="1" spc="100" dirty="0">
                <a:solidFill>
                  <a:srgbClr val="FD8C24"/>
                </a:solidFill>
                <a:latin typeface="Aptos" panose="020B0004020202020204" pitchFamily="34" charset="0"/>
              </a:rPr>
              <a:t>OBSERVATION-INFORMED | MULTI-SOURCE</a:t>
            </a:r>
            <a:endParaRPr lang="el-GR" sz="1100" b="1" spc="100" dirty="0" err="1">
              <a:solidFill>
                <a:srgbClr val="FD8C24"/>
              </a:solidFill>
              <a:latin typeface="Aptos" panose="020B0004020202020204" pitchFamily="34" charset="0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247CB10-BE42-3073-59E6-704071180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34" y="81734"/>
            <a:ext cx="1116769" cy="318279"/>
          </a:xfrm>
          <a:prstGeom prst="rect">
            <a:avLst/>
          </a:prstGeom>
        </p:spPr>
      </p:pic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0650F4FB-8151-3788-46E9-9E019792611A}"/>
              </a:ext>
            </a:extLst>
          </p:cNvPr>
          <p:cNvSpPr txBox="1">
            <a:spLocks/>
          </p:cNvSpPr>
          <p:nvPr/>
        </p:nvSpPr>
        <p:spPr>
          <a:xfrm>
            <a:off x="8885508" y="6362622"/>
            <a:ext cx="3306492" cy="45730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900" dirty="0">
                <a:solidFill>
                  <a:schemeClr val="bg1">
                    <a:lumMod val="50000"/>
                  </a:schemeClr>
                </a:solidFill>
              </a:rPr>
              <a:t>© 2026 AlongRoute Data IKE </a:t>
            </a:r>
          </a:p>
          <a:p>
            <a:pPr algn="ctr"/>
            <a:r>
              <a:rPr lang="fr-FR" sz="900" dirty="0">
                <a:solidFill>
                  <a:schemeClr val="bg1">
                    <a:lumMod val="50000"/>
                  </a:schemeClr>
                </a:solidFill>
              </a:rPr>
              <a:t>Trading as AlongWave. All </a:t>
            </a:r>
            <a:r>
              <a:rPr lang="fr-FR" sz="900" dirty="0" err="1">
                <a:solidFill>
                  <a:schemeClr val="bg1">
                    <a:lumMod val="50000"/>
                  </a:schemeClr>
                </a:solidFill>
              </a:rPr>
              <a:t>rights</a:t>
            </a:r>
            <a:r>
              <a:rPr lang="fr-FR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900" dirty="0" err="1">
                <a:solidFill>
                  <a:schemeClr val="bg1">
                    <a:lumMod val="50000"/>
                  </a:schemeClr>
                </a:solidFill>
              </a:rPr>
              <a:t>reserved</a:t>
            </a:r>
            <a:r>
              <a:rPr lang="fr-FR" sz="900" dirty="0">
                <a:solidFill>
                  <a:schemeClr val="bg1">
                    <a:lumMod val="50000"/>
                  </a:schemeClr>
                </a:solidFill>
              </a:rPr>
              <a:t> Team@AlongWave.com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9C5AB4CA-2076-FEE1-80BE-EE12C215D1D5}"/>
              </a:ext>
            </a:extLst>
          </p:cNvPr>
          <p:cNvSpPr txBox="1">
            <a:spLocks/>
          </p:cNvSpPr>
          <p:nvPr/>
        </p:nvSpPr>
        <p:spPr>
          <a:xfrm>
            <a:off x="154751" y="792933"/>
            <a:ext cx="7854132" cy="66094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+mj-lt"/>
                <a:ea typeface="+mj-ea"/>
                <a:cs typeface="Poppins Medium" panose="00000600000000000000" pitchFamily="2" charset="0"/>
              </a:defRPr>
            </a:lvl1pPr>
          </a:lstStyle>
          <a:p>
            <a:pPr algn="l"/>
            <a:r>
              <a:rPr lang="en-US" sz="1800" b="1" spc="100" dirty="0">
                <a:solidFill>
                  <a:srgbClr val="41AFE2"/>
                </a:solidFill>
                <a:latin typeface="Aptos" panose="020B0004020202020204" pitchFamily="34" charset="0"/>
              </a:rPr>
              <a:t>Our edge is the combined methodology and system; not AI alone. </a:t>
            </a:r>
            <a:endParaRPr lang="en-US" sz="1600" b="1" spc="100" dirty="0">
              <a:solidFill>
                <a:srgbClr val="00003F"/>
              </a:solidFill>
              <a:latin typeface="Aptos" panose="020B0004020202020204" pitchFamily="34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B8000BAB-E73E-3D75-326B-BE3F3BC5DD17}"/>
              </a:ext>
            </a:extLst>
          </p:cNvPr>
          <p:cNvGrpSpPr/>
          <p:nvPr/>
        </p:nvGrpSpPr>
        <p:grpSpPr>
          <a:xfrm>
            <a:off x="9677281" y="4249568"/>
            <a:ext cx="1722943" cy="2044373"/>
            <a:chOff x="6285939" y="3615559"/>
            <a:chExt cx="1722943" cy="2044373"/>
          </a:xfrm>
        </p:grpSpPr>
        <p:sp>
          <p:nvSpPr>
            <p:cNvPr id="19" name="Ορθογώνιο 18">
              <a:extLst>
                <a:ext uri="{FF2B5EF4-FFF2-40B4-BE49-F238E27FC236}">
                  <a16:creationId xmlns:a16="http://schemas.microsoft.com/office/drawing/2014/main" id="{4B3E6A8D-C0AA-C437-61EF-6B1B2F9784D1}"/>
                </a:ext>
              </a:extLst>
            </p:cNvPr>
            <p:cNvSpPr/>
            <p:nvPr/>
          </p:nvSpPr>
          <p:spPr>
            <a:xfrm>
              <a:off x="6285939" y="5404114"/>
              <a:ext cx="1722943" cy="255818"/>
            </a:xfrm>
            <a:prstGeom prst="rect">
              <a:avLst/>
            </a:prstGeom>
            <a:solidFill>
              <a:schemeClr val="bg1"/>
            </a:solidFill>
          </p:spPr>
          <p:txBody>
            <a:bodyPr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rgbClr val="010B16"/>
                  </a:solidFill>
                  <a:latin typeface="Aptos" panose="020B0004020202020204" pitchFamily="34" charset="0"/>
                </a:rPr>
                <a:t>explore our data</a:t>
              </a:r>
              <a:endParaRPr lang="el-GR" sz="1600" b="1" dirty="0" err="1">
                <a:solidFill>
                  <a:srgbClr val="010B16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id="{4588EB18-4121-0FE6-149F-BECED14C0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353" t="4443" r="5372" b="3919"/>
            <a:stretch>
              <a:fillRect/>
            </a:stretch>
          </p:blipFill>
          <p:spPr>
            <a:xfrm>
              <a:off x="6285939" y="3615559"/>
              <a:ext cx="1722943" cy="1788555"/>
            </a:xfrm>
            <a:prstGeom prst="rect">
              <a:avLst/>
            </a:prstGeom>
          </p:spPr>
        </p:pic>
        <p:pic>
          <p:nvPicPr>
            <p:cNvPr id="23" name="Εικόνα 22">
              <a:extLst>
                <a:ext uri="{FF2B5EF4-FFF2-40B4-BE49-F238E27FC236}">
                  <a16:creationId xmlns:a16="http://schemas.microsoft.com/office/drawing/2014/main" id="{2A370949-BC8A-5461-0D01-8A035E8DD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2775" y="4272592"/>
              <a:ext cx="361949" cy="475962"/>
            </a:xfrm>
            <a:prstGeom prst="rect">
              <a:avLst/>
            </a:prstGeom>
          </p:spPr>
        </p:pic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85F25911-2139-C5AF-BD6C-545C2DEEE0EA}"/>
              </a:ext>
            </a:extLst>
          </p:cNvPr>
          <p:cNvGrpSpPr/>
          <p:nvPr/>
        </p:nvGrpSpPr>
        <p:grpSpPr>
          <a:xfrm>
            <a:off x="221870" y="1706404"/>
            <a:ext cx="9573312" cy="1773882"/>
            <a:chOff x="153421" y="4211719"/>
            <a:chExt cx="9573312" cy="1773882"/>
          </a:xfrm>
        </p:grpSpPr>
        <p:grpSp>
          <p:nvGrpSpPr>
            <p:cNvPr id="13" name="Ομάδα 12">
              <a:extLst>
                <a:ext uri="{FF2B5EF4-FFF2-40B4-BE49-F238E27FC236}">
                  <a16:creationId xmlns:a16="http://schemas.microsoft.com/office/drawing/2014/main" id="{0DE17BD9-8B50-D8FF-E081-767E9142BC67}"/>
                </a:ext>
              </a:extLst>
            </p:cNvPr>
            <p:cNvGrpSpPr/>
            <p:nvPr/>
          </p:nvGrpSpPr>
          <p:grpSpPr>
            <a:xfrm>
              <a:off x="153421" y="4216204"/>
              <a:ext cx="7629369" cy="1769397"/>
              <a:chOff x="255272" y="2697087"/>
              <a:chExt cx="7629369" cy="1769397"/>
            </a:xfrm>
            <a:noFill/>
          </p:grpSpPr>
          <p:grpSp>
            <p:nvGrpSpPr>
              <p:cNvPr id="33" name="Ομάδα 32">
                <a:extLst>
                  <a:ext uri="{FF2B5EF4-FFF2-40B4-BE49-F238E27FC236}">
                    <a16:creationId xmlns:a16="http://schemas.microsoft.com/office/drawing/2014/main" id="{D9838E99-F3DC-5409-B988-2A4754D86F9B}"/>
                  </a:ext>
                </a:extLst>
              </p:cNvPr>
              <p:cNvGrpSpPr/>
              <p:nvPr/>
            </p:nvGrpSpPr>
            <p:grpSpPr>
              <a:xfrm>
                <a:off x="255272" y="2697087"/>
                <a:ext cx="1797540" cy="1750235"/>
                <a:chOff x="207905" y="2545773"/>
                <a:chExt cx="1797540" cy="1750235"/>
              </a:xfrm>
              <a:grpFill/>
            </p:grpSpPr>
            <p:sp>
              <p:nvSpPr>
                <p:cNvPr id="57" name="Ορθογώνιο: Στρογγύλεμα γωνιών 56">
                  <a:extLst>
                    <a:ext uri="{FF2B5EF4-FFF2-40B4-BE49-F238E27FC236}">
                      <a16:creationId xmlns:a16="http://schemas.microsoft.com/office/drawing/2014/main" id="{B2E8F2C8-FF9B-581D-45CE-474348B5C79E}"/>
                    </a:ext>
                  </a:extLst>
                </p:cNvPr>
                <p:cNvSpPr/>
                <p:nvPr/>
              </p:nvSpPr>
              <p:spPr>
                <a:xfrm>
                  <a:off x="207905" y="2545773"/>
                  <a:ext cx="1797540" cy="1750235"/>
                </a:xfrm>
                <a:prstGeom prst="roundRect">
                  <a:avLst/>
                </a:prstGeom>
                <a:grpFill/>
                <a:ln w="15875">
                  <a:solidFill>
                    <a:srgbClr val="010B16"/>
                  </a:solidFill>
                </a:ln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el-GR" sz="20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43FE4AB0-1C23-1243-F106-1876A5984CED}"/>
                    </a:ext>
                  </a:extLst>
                </p:cNvPr>
                <p:cNvSpPr txBox="1"/>
                <p:nvPr/>
              </p:nvSpPr>
              <p:spPr>
                <a:xfrm>
                  <a:off x="605270" y="2603048"/>
                  <a:ext cx="1317048" cy="27699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Observe</a:t>
                  </a:r>
                  <a:endParaRPr lang="el-GR" sz="1200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307F376E-6E03-FD20-47F1-4F870BA1D17A}"/>
                    </a:ext>
                  </a:extLst>
                </p:cNvPr>
                <p:cNvSpPr txBox="1"/>
                <p:nvPr/>
              </p:nvSpPr>
              <p:spPr>
                <a:xfrm>
                  <a:off x="207905" y="3180287"/>
                  <a:ext cx="1797540" cy="1015663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EO,</a:t>
                  </a:r>
                </a:p>
                <a:p>
                  <a:pPr algn="ctr"/>
                  <a:r>
                    <a: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buoys,</a:t>
                  </a:r>
                </a:p>
                <a:p>
                  <a:pPr algn="ctr"/>
                  <a:r>
                    <a: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indirect in-situ,</a:t>
                  </a:r>
                </a:p>
                <a:p>
                  <a:pPr algn="ctr"/>
                  <a:r>
                    <a: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model baselines,</a:t>
                  </a:r>
                </a:p>
                <a:p>
                  <a:pPr algn="ctr"/>
                  <a:r>
                    <a: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reanalysis.</a:t>
                  </a:r>
                  <a:endParaRPr lang="el-GR" sz="1200" dirty="0" err="1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ptos" panose="020B0004020202020204" pitchFamily="34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C9430ED-54E2-F2E9-0A81-EBFA9FFA2581}"/>
                    </a:ext>
                  </a:extLst>
                </p:cNvPr>
                <p:cNvSpPr txBox="1"/>
                <p:nvPr/>
              </p:nvSpPr>
              <p:spPr>
                <a:xfrm>
                  <a:off x="245851" y="2596144"/>
                  <a:ext cx="359419" cy="27699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FD8C2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01</a:t>
                  </a:r>
                  <a:endParaRPr lang="el-GR" sz="1200" dirty="0">
                    <a:solidFill>
                      <a:srgbClr val="FD8C24"/>
                    </a:solidFill>
                  </a:endParaRPr>
                </a:p>
              </p:txBody>
            </p:sp>
          </p:grpSp>
          <p:grpSp>
            <p:nvGrpSpPr>
              <p:cNvPr id="34" name="Ομάδα 33">
                <a:extLst>
                  <a:ext uri="{FF2B5EF4-FFF2-40B4-BE49-F238E27FC236}">
                    <a16:creationId xmlns:a16="http://schemas.microsoft.com/office/drawing/2014/main" id="{C78B331A-1E56-BF65-F8B8-007801A2916A}"/>
                  </a:ext>
                </a:extLst>
              </p:cNvPr>
              <p:cNvGrpSpPr/>
              <p:nvPr/>
            </p:nvGrpSpPr>
            <p:grpSpPr>
              <a:xfrm>
                <a:off x="2199215" y="2697087"/>
                <a:ext cx="1797540" cy="1750235"/>
                <a:chOff x="2147541" y="2553882"/>
                <a:chExt cx="1797540" cy="1750235"/>
              </a:xfrm>
              <a:grpFill/>
            </p:grpSpPr>
            <p:sp>
              <p:nvSpPr>
                <p:cNvPr id="49" name="Ορθογώνιο: Στρογγύλεμα γωνιών 48">
                  <a:extLst>
                    <a:ext uri="{FF2B5EF4-FFF2-40B4-BE49-F238E27FC236}">
                      <a16:creationId xmlns:a16="http://schemas.microsoft.com/office/drawing/2014/main" id="{9D433DC9-B994-808D-ED43-B3932F30816E}"/>
                    </a:ext>
                  </a:extLst>
                </p:cNvPr>
                <p:cNvSpPr/>
                <p:nvPr/>
              </p:nvSpPr>
              <p:spPr>
                <a:xfrm>
                  <a:off x="2147541" y="2553882"/>
                  <a:ext cx="1797540" cy="1750235"/>
                </a:xfrm>
                <a:prstGeom prst="roundRect">
                  <a:avLst/>
                </a:prstGeom>
                <a:grpFill/>
                <a:ln w="15875">
                  <a:solidFill>
                    <a:srgbClr val="010B16"/>
                  </a:solidFill>
                </a:ln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el-GR" sz="20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165B1C0B-B4E9-B4E6-FB92-230D75AFE1C3}"/>
                    </a:ext>
                  </a:extLst>
                </p:cNvPr>
                <p:cNvSpPr txBox="1"/>
                <p:nvPr/>
              </p:nvSpPr>
              <p:spPr>
                <a:xfrm>
                  <a:off x="2544905" y="2611157"/>
                  <a:ext cx="1386901" cy="27699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Reconstruct</a:t>
                  </a:r>
                  <a:endParaRPr lang="el-GR" sz="1200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2FB1CD6-D711-4493-48A4-460568386C41}"/>
                    </a:ext>
                  </a:extLst>
                </p:cNvPr>
                <p:cNvSpPr txBox="1"/>
                <p:nvPr/>
              </p:nvSpPr>
              <p:spPr>
                <a:xfrm>
                  <a:off x="2147541" y="3188396"/>
                  <a:ext cx="1797540" cy="461665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Best possible ocean-state global depiction.</a:t>
                  </a:r>
                  <a:endParaRPr lang="el-GR" sz="1200" dirty="0" err="1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ptos" panose="020B0004020202020204" pitchFamily="34" charset="0"/>
                  </a:endParaRP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44DCD25F-9812-A2AE-08A9-E88A58ABE291}"/>
                    </a:ext>
                  </a:extLst>
                </p:cNvPr>
                <p:cNvSpPr txBox="1"/>
                <p:nvPr/>
              </p:nvSpPr>
              <p:spPr>
                <a:xfrm>
                  <a:off x="2185487" y="2604253"/>
                  <a:ext cx="359419" cy="27699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FD8C2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02</a:t>
                  </a:r>
                  <a:endParaRPr lang="el-GR" sz="1200" dirty="0">
                    <a:solidFill>
                      <a:srgbClr val="FD8C24"/>
                    </a:solidFill>
                  </a:endParaRPr>
                </a:p>
              </p:txBody>
            </p:sp>
          </p:grpSp>
          <p:grpSp>
            <p:nvGrpSpPr>
              <p:cNvPr id="35" name="Ομάδα 34">
                <a:extLst>
                  <a:ext uri="{FF2B5EF4-FFF2-40B4-BE49-F238E27FC236}">
                    <a16:creationId xmlns:a16="http://schemas.microsoft.com/office/drawing/2014/main" id="{BFCDEB32-8AE8-9838-9DDB-9ED25CC04164}"/>
                  </a:ext>
                </a:extLst>
              </p:cNvPr>
              <p:cNvGrpSpPr/>
              <p:nvPr/>
            </p:nvGrpSpPr>
            <p:grpSpPr>
              <a:xfrm>
                <a:off x="4143158" y="2697087"/>
                <a:ext cx="1797540" cy="1750235"/>
                <a:chOff x="4087177" y="2582999"/>
                <a:chExt cx="1797540" cy="1750235"/>
              </a:xfrm>
              <a:grpFill/>
            </p:grpSpPr>
            <p:sp>
              <p:nvSpPr>
                <p:cNvPr id="44" name="Ορθογώνιο: Στρογγύλεμα γωνιών 43">
                  <a:extLst>
                    <a:ext uri="{FF2B5EF4-FFF2-40B4-BE49-F238E27FC236}">
                      <a16:creationId xmlns:a16="http://schemas.microsoft.com/office/drawing/2014/main" id="{3858CAF2-5F11-28F0-DE4C-DD79AC3A8599}"/>
                    </a:ext>
                  </a:extLst>
                </p:cNvPr>
                <p:cNvSpPr/>
                <p:nvPr/>
              </p:nvSpPr>
              <p:spPr>
                <a:xfrm>
                  <a:off x="4087177" y="2582999"/>
                  <a:ext cx="1797540" cy="1750235"/>
                </a:xfrm>
                <a:prstGeom prst="roundRect">
                  <a:avLst/>
                </a:prstGeom>
                <a:grpFill/>
                <a:ln w="15875">
                  <a:solidFill>
                    <a:srgbClr val="010B16"/>
                  </a:solidFill>
                </a:ln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el-GR" sz="20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B40E1B0-4C00-44B2-47D4-13A62606CB97}"/>
                    </a:ext>
                  </a:extLst>
                </p:cNvPr>
                <p:cNvSpPr txBox="1"/>
                <p:nvPr/>
              </p:nvSpPr>
              <p:spPr>
                <a:xfrm>
                  <a:off x="4484542" y="2640274"/>
                  <a:ext cx="1317048" cy="27699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Train &amp; initialize</a:t>
                  </a:r>
                  <a:endParaRPr lang="el-GR" sz="1200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BD42C997-F8CF-564A-2127-DA44F5A8C259}"/>
                    </a:ext>
                  </a:extLst>
                </p:cNvPr>
                <p:cNvSpPr txBox="1"/>
                <p:nvPr/>
              </p:nvSpPr>
              <p:spPr>
                <a:xfrm>
                  <a:off x="4087177" y="3217513"/>
                  <a:ext cx="1797540" cy="646331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Learn errors,</a:t>
                  </a:r>
                </a:p>
                <a:p>
                  <a:pPr algn="ctr"/>
                  <a:r>
                    <a: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patterns and </a:t>
                  </a:r>
                </a:p>
                <a:p>
                  <a:pPr algn="ctr"/>
                  <a:r>
                    <a: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physical relevance.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67CCF1C5-5495-3F41-E7AB-224C1A5779E3}"/>
                    </a:ext>
                  </a:extLst>
                </p:cNvPr>
                <p:cNvSpPr txBox="1"/>
                <p:nvPr/>
              </p:nvSpPr>
              <p:spPr>
                <a:xfrm>
                  <a:off x="4125123" y="2633370"/>
                  <a:ext cx="359419" cy="27699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FD8C2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03</a:t>
                  </a:r>
                  <a:endParaRPr lang="el-GR" sz="1200" dirty="0">
                    <a:solidFill>
                      <a:srgbClr val="FD8C24"/>
                    </a:solidFill>
                  </a:endParaRPr>
                </a:p>
              </p:txBody>
            </p:sp>
          </p:grpSp>
          <p:grpSp>
            <p:nvGrpSpPr>
              <p:cNvPr id="36" name="Ομάδα 35">
                <a:extLst>
                  <a:ext uri="{FF2B5EF4-FFF2-40B4-BE49-F238E27FC236}">
                    <a16:creationId xmlns:a16="http://schemas.microsoft.com/office/drawing/2014/main" id="{8A658977-A728-BD4B-1C5D-22B4A8E5963F}"/>
                  </a:ext>
                </a:extLst>
              </p:cNvPr>
              <p:cNvGrpSpPr/>
              <p:nvPr/>
            </p:nvGrpSpPr>
            <p:grpSpPr>
              <a:xfrm>
                <a:off x="6087100" y="2716249"/>
                <a:ext cx="1797541" cy="1750235"/>
                <a:chOff x="5990971" y="2561992"/>
                <a:chExt cx="1797541" cy="1750235"/>
              </a:xfrm>
              <a:grpFill/>
            </p:grpSpPr>
            <p:sp>
              <p:nvSpPr>
                <p:cNvPr id="37" name="Ορθογώνιο: Στρογγύλεμα γωνιών 36">
                  <a:extLst>
                    <a:ext uri="{FF2B5EF4-FFF2-40B4-BE49-F238E27FC236}">
                      <a16:creationId xmlns:a16="http://schemas.microsoft.com/office/drawing/2014/main" id="{50BFD707-205A-20EB-2B3A-6C8F9293DF4E}"/>
                    </a:ext>
                  </a:extLst>
                </p:cNvPr>
                <p:cNvSpPr/>
                <p:nvPr/>
              </p:nvSpPr>
              <p:spPr>
                <a:xfrm>
                  <a:off x="5990972" y="2561992"/>
                  <a:ext cx="1797540" cy="1750235"/>
                </a:xfrm>
                <a:prstGeom prst="roundRect">
                  <a:avLst/>
                </a:prstGeom>
                <a:grpFill/>
                <a:ln w="15875">
                  <a:solidFill>
                    <a:srgbClr val="010B16"/>
                  </a:solidFill>
                </a:ln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el-GR" sz="20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B48150A-C0C4-81EF-4FD7-9BE2DC785BF2}"/>
                    </a:ext>
                  </a:extLst>
                </p:cNvPr>
                <p:cNvSpPr txBox="1"/>
                <p:nvPr/>
              </p:nvSpPr>
              <p:spPr>
                <a:xfrm>
                  <a:off x="6388336" y="2619267"/>
                  <a:ext cx="1400175" cy="27699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Forecast</a:t>
                  </a:r>
                  <a:endParaRPr lang="el-GR" sz="1200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E003B04A-D36B-577B-92B7-A4A87AB34DA5}"/>
                    </a:ext>
                  </a:extLst>
                </p:cNvPr>
                <p:cNvSpPr txBox="1"/>
                <p:nvPr/>
              </p:nvSpPr>
              <p:spPr>
                <a:xfrm>
                  <a:off x="5990971" y="3177343"/>
                  <a:ext cx="1797540" cy="646331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Metocean data and products operationally delivered.</a:t>
                  </a:r>
                  <a:endParaRPr lang="el-GR" sz="1200" dirty="0" err="1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ptos" panose="020B0004020202020204" pitchFamily="34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A5A2FD54-F478-D043-B1AB-114B2BF52288}"/>
                    </a:ext>
                  </a:extLst>
                </p:cNvPr>
                <p:cNvSpPr txBox="1"/>
                <p:nvPr/>
              </p:nvSpPr>
              <p:spPr>
                <a:xfrm>
                  <a:off x="6028918" y="2612363"/>
                  <a:ext cx="359419" cy="27699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FD8C2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ptos" panose="020B0004020202020204" pitchFamily="34" charset="0"/>
                    </a:rPr>
                    <a:t>04</a:t>
                  </a:r>
                  <a:endParaRPr lang="el-GR" sz="1200" dirty="0">
                    <a:solidFill>
                      <a:srgbClr val="FD8C24"/>
                    </a:solidFill>
                  </a:endParaRPr>
                </a:p>
              </p:txBody>
            </p:sp>
          </p:grpSp>
        </p:grpSp>
        <p:sp>
          <p:nvSpPr>
            <p:cNvPr id="16" name="Ορθογώνιο: Στρογγύλεμα γωνιών 15">
              <a:extLst>
                <a:ext uri="{FF2B5EF4-FFF2-40B4-BE49-F238E27FC236}">
                  <a16:creationId xmlns:a16="http://schemas.microsoft.com/office/drawing/2014/main" id="{877A0A30-C1D5-2F8D-AEA4-CCCB92EA32B6}"/>
                </a:ext>
              </a:extLst>
            </p:cNvPr>
            <p:cNvSpPr/>
            <p:nvPr/>
          </p:nvSpPr>
          <p:spPr>
            <a:xfrm>
              <a:off x="7929193" y="4211719"/>
              <a:ext cx="1797540" cy="1750235"/>
            </a:xfrm>
            <a:prstGeom prst="roundRect">
              <a:avLst/>
            </a:prstGeom>
            <a:solidFill>
              <a:srgbClr val="FFFDFC"/>
            </a:solidFill>
            <a:ln w="15875">
              <a:solidFill>
                <a:srgbClr val="010B16"/>
              </a:solidFill>
            </a:ln>
          </p:spPr>
          <p:txBody>
            <a:bodyPr rtlCol="0" anchor="ctr">
              <a:noAutofit/>
            </a:bodyPr>
            <a:lstStyle/>
            <a:p>
              <a:pPr algn="ctr"/>
              <a:endParaRPr lang="el-G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CC63E91-D569-0DB1-A25C-2B6B6EF6368D}"/>
                </a:ext>
              </a:extLst>
            </p:cNvPr>
            <p:cNvSpPr txBox="1"/>
            <p:nvPr/>
          </p:nvSpPr>
          <p:spPr>
            <a:xfrm>
              <a:off x="8326558" y="4268994"/>
              <a:ext cx="13170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Validate</a:t>
              </a:r>
              <a:endParaRPr lang="el-GR" sz="1200" dirty="0">
                <a:solidFill>
                  <a:srgbClr val="00206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28652E-001C-ABB4-9BF3-F52828DB9D2A}"/>
                </a:ext>
              </a:extLst>
            </p:cNvPr>
            <p:cNvSpPr txBox="1"/>
            <p:nvPr/>
          </p:nvSpPr>
          <p:spPr>
            <a:xfrm>
              <a:off x="7929193" y="4850716"/>
              <a:ext cx="179754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Compare,</a:t>
              </a:r>
            </a:p>
            <a:p>
              <a:pPr algn="ctr"/>
              <a:r>
                <a:rPr lang="en-US" sz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benchmark,</a:t>
              </a:r>
            </a:p>
            <a:p>
              <a:pPr algn="ctr"/>
              <a:r>
                <a:rPr lang="en-US" sz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calibrate,</a:t>
              </a:r>
            </a:p>
            <a:p>
              <a:pPr algn="ctr"/>
              <a:r>
                <a:rPr lang="en-US" sz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repeat.</a:t>
              </a:r>
              <a:endParaRPr lang="el-GR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F8CCAA4-79E1-7C8F-6C9A-C4FE8C1EA909}"/>
                </a:ext>
              </a:extLst>
            </p:cNvPr>
            <p:cNvSpPr txBox="1"/>
            <p:nvPr/>
          </p:nvSpPr>
          <p:spPr>
            <a:xfrm>
              <a:off x="7967139" y="4262090"/>
              <a:ext cx="35941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FD8C2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05</a:t>
              </a:r>
              <a:endParaRPr lang="el-GR" sz="1200" dirty="0">
                <a:solidFill>
                  <a:srgbClr val="FD8C24"/>
                </a:solidFill>
              </a:endParaRPr>
            </a:p>
          </p:txBody>
        </p:sp>
      </p:grpSp>
      <p:grpSp>
        <p:nvGrpSpPr>
          <p:cNvPr id="75" name="Ομάδα 74">
            <a:extLst>
              <a:ext uri="{FF2B5EF4-FFF2-40B4-BE49-F238E27FC236}">
                <a16:creationId xmlns:a16="http://schemas.microsoft.com/office/drawing/2014/main" id="{AF351D3D-2E7E-97B9-B543-03E2DE55B79B}"/>
              </a:ext>
            </a:extLst>
          </p:cNvPr>
          <p:cNvGrpSpPr/>
          <p:nvPr/>
        </p:nvGrpSpPr>
        <p:grpSpPr>
          <a:xfrm>
            <a:off x="2155514" y="3737295"/>
            <a:ext cx="5537764" cy="2665594"/>
            <a:chOff x="2163433" y="3718133"/>
            <a:chExt cx="5537764" cy="2665594"/>
          </a:xfrm>
        </p:grpSpPr>
        <p:grpSp>
          <p:nvGrpSpPr>
            <p:cNvPr id="72" name="Ομάδα 71">
              <a:extLst>
                <a:ext uri="{FF2B5EF4-FFF2-40B4-BE49-F238E27FC236}">
                  <a16:creationId xmlns:a16="http://schemas.microsoft.com/office/drawing/2014/main" id="{475985A5-1D6C-8F3A-2729-AD993A807BA5}"/>
                </a:ext>
              </a:extLst>
            </p:cNvPr>
            <p:cNvGrpSpPr/>
            <p:nvPr/>
          </p:nvGrpSpPr>
          <p:grpSpPr>
            <a:xfrm>
              <a:off x="2163433" y="3718133"/>
              <a:ext cx="2647763" cy="2665594"/>
              <a:chOff x="207905" y="3811048"/>
              <a:chExt cx="2647763" cy="2665594"/>
            </a:xfrm>
          </p:grpSpPr>
          <p:grpSp>
            <p:nvGrpSpPr>
              <p:cNvPr id="69" name="Ομάδα 68">
                <a:extLst>
                  <a:ext uri="{FF2B5EF4-FFF2-40B4-BE49-F238E27FC236}">
                    <a16:creationId xmlns:a16="http://schemas.microsoft.com/office/drawing/2014/main" id="{B6D8C9A2-D26F-80E6-45D9-56CB13BDFDD7}"/>
                  </a:ext>
                </a:extLst>
              </p:cNvPr>
              <p:cNvGrpSpPr/>
              <p:nvPr/>
            </p:nvGrpSpPr>
            <p:grpSpPr>
              <a:xfrm>
                <a:off x="207905" y="3811048"/>
                <a:ext cx="1974647" cy="2665594"/>
                <a:chOff x="-1023932" y="771841"/>
                <a:chExt cx="1974647" cy="2665594"/>
              </a:xfrm>
            </p:grpSpPr>
            <p:grpSp>
              <p:nvGrpSpPr>
                <p:cNvPr id="2" name="Ομάδα 1">
                  <a:extLst>
                    <a:ext uri="{FF2B5EF4-FFF2-40B4-BE49-F238E27FC236}">
                      <a16:creationId xmlns:a16="http://schemas.microsoft.com/office/drawing/2014/main" id="{2E4A1F23-0EF2-55C8-8CB7-353766032CB9}"/>
                    </a:ext>
                  </a:extLst>
                </p:cNvPr>
                <p:cNvGrpSpPr/>
                <p:nvPr/>
              </p:nvGrpSpPr>
              <p:grpSpPr>
                <a:xfrm>
                  <a:off x="-1023932" y="771841"/>
                  <a:ext cx="1974647" cy="2665594"/>
                  <a:chOff x="9975041" y="775571"/>
                  <a:chExt cx="1974647" cy="2665594"/>
                </a:xfrm>
              </p:grpSpPr>
              <p:grpSp>
                <p:nvGrpSpPr>
                  <p:cNvPr id="3" name="Ομάδα 2">
                    <a:extLst>
                      <a:ext uri="{FF2B5EF4-FFF2-40B4-BE49-F238E27FC236}">
                        <a16:creationId xmlns:a16="http://schemas.microsoft.com/office/drawing/2014/main" id="{7345F558-1AF6-1AD4-A916-12A807115D68}"/>
                      </a:ext>
                    </a:extLst>
                  </p:cNvPr>
                  <p:cNvGrpSpPr/>
                  <p:nvPr/>
                </p:nvGrpSpPr>
                <p:grpSpPr>
                  <a:xfrm>
                    <a:off x="9975041" y="775571"/>
                    <a:ext cx="1974647" cy="2665594"/>
                    <a:chOff x="9975041" y="775571"/>
                    <a:chExt cx="1974647" cy="2665594"/>
                  </a:xfrm>
                </p:grpSpPr>
                <p:sp>
                  <p:nvSpPr>
                    <p:cNvPr id="39" name="Ορθογώνιο: Στρογγύλεμα γωνιών 38">
                      <a:extLst>
                        <a:ext uri="{FF2B5EF4-FFF2-40B4-BE49-F238E27FC236}">
                          <a16:creationId xmlns:a16="http://schemas.microsoft.com/office/drawing/2014/main" id="{F64ABA3B-9D2F-D929-83F8-985F79AD2F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78761" y="1855478"/>
                      <a:ext cx="1970927" cy="484237"/>
                    </a:xfrm>
                    <a:prstGeom prst="roundRect">
                      <a:avLst/>
                    </a:prstGeom>
                    <a:noFill/>
                    <a:ln w="15875">
                      <a:solidFill>
                        <a:srgbClr val="41AFE2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sp>
                  <p:nvSpPr>
                    <p:cNvPr id="40" name="Title 1">
                      <a:extLst>
                        <a:ext uri="{FF2B5EF4-FFF2-40B4-BE49-F238E27FC236}">
                          <a16:creationId xmlns:a16="http://schemas.microsoft.com/office/drawing/2014/main" id="{77DAAAFB-4A3A-C3F9-516A-37224B407E15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0268885" y="1903372"/>
                      <a:ext cx="1678943" cy="442999"/>
                    </a:xfrm>
                    <a:prstGeom prst="rect">
                      <a:avLst/>
                    </a:prstGeom>
                    <a:noFill/>
                  </p:spPr>
                  <p:txBody>
                    <a:bodyPr vert="horz" lIns="91440" tIns="45720" rIns="91440" bIns="45720" rtlCol="0" anchor="t" anchorCtr="0">
                      <a:noAutofit/>
                    </a:bodyPr>
                    <a:lstStyle>
                      <a:lvl1pPr algn="r" defTabSz="914400" rtl="0" eaLnBrk="1" latinLnBrk="0" hangingPunct="1">
                        <a:spcBef>
                          <a:spcPct val="0"/>
                        </a:spcBef>
                        <a:buNone/>
                        <a:defRPr sz="3200" kern="120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Poppins Medium" panose="00000600000000000000" pitchFamily="2" charset="0"/>
                        </a:defRPr>
                      </a:lvl1pPr>
                    </a:lstStyle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en-US" sz="1050" b="1" dirty="0">
                          <a:solidFill>
                            <a:srgbClr val="00003F"/>
                          </a:solidFill>
                          <a:latin typeface="Aptos" panose="020B0004020202020204" pitchFamily="34" charset="0"/>
                        </a:rPr>
                        <a:t>Ocean Conditions Reconstruction Layer </a:t>
                      </a:r>
                      <a:r>
                        <a:rPr lang="en-US" sz="1050" b="1" baseline="30000" dirty="0">
                          <a:solidFill>
                            <a:srgbClr val="00003F"/>
                          </a:solidFill>
                          <a:latin typeface="Aptos" panose="020B0004020202020204" pitchFamily="34" charset="0"/>
                        </a:rPr>
                        <a:t>TM</a:t>
                      </a:r>
                    </a:p>
                  </p:txBody>
                </p:sp>
                <p:sp>
                  <p:nvSpPr>
                    <p:cNvPr id="47" name="Ορθογώνιο: Στρογγύλεμα γωνιών 46">
                      <a:extLst>
                        <a:ext uri="{FF2B5EF4-FFF2-40B4-BE49-F238E27FC236}">
                          <a16:creationId xmlns:a16="http://schemas.microsoft.com/office/drawing/2014/main" id="{4879ECAB-103D-1D3E-B6E4-4D22FF6330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76901" y="775571"/>
                      <a:ext cx="1970927" cy="484237"/>
                    </a:xfrm>
                    <a:prstGeom prst="roundRect">
                      <a:avLst/>
                    </a:prstGeom>
                    <a:noFill/>
                    <a:ln w="15875">
                      <a:solidFill>
                        <a:srgbClr val="41AFE2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sp>
                  <p:nvSpPr>
                    <p:cNvPr id="52" name="Title 1">
                      <a:extLst>
                        <a:ext uri="{FF2B5EF4-FFF2-40B4-BE49-F238E27FC236}">
                          <a16:creationId xmlns:a16="http://schemas.microsoft.com/office/drawing/2014/main" id="{A668BEDA-0A3A-4004-61EC-8E3FFE0F41E1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0267025" y="897036"/>
                      <a:ext cx="1678943" cy="216000"/>
                    </a:xfrm>
                    <a:prstGeom prst="rect">
                      <a:avLst/>
                    </a:prstGeom>
                    <a:noFill/>
                  </p:spPr>
                  <p:txBody>
                    <a:bodyPr vert="horz" lIns="91440" tIns="45720" rIns="91440" bIns="45720" rtlCol="0" anchor="t" anchorCtr="0">
                      <a:noAutofit/>
                    </a:bodyPr>
                    <a:lstStyle>
                      <a:lvl1pPr algn="r" defTabSz="914400" rtl="0" eaLnBrk="1" latinLnBrk="0" hangingPunct="1">
                        <a:spcBef>
                          <a:spcPct val="0"/>
                        </a:spcBef>
                        <a:buNone/>
                        <a:defRPr sz="3200" kern="120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Poppins Medium" panose="00000600000000000000" pitchFamily="2" charset="0"/>
                        </a:defRPr>
                      </a:lvl1pPr>
                    </a:lstStyle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en-US" sz="1050" b="1" dirty="0">
                          <a:solidFill>
                            <a:srgbClr val="00003F"/>
                          </a:solidFill>
                          <a:latin typeface="Aptos" panose="020B0004020202020204" pitchFamily="34" charset="0"/>
                        </a:rPr>
                        <a:t>AI-Fused observations</a:t>
                      </a:r>
                      <a:endParaRPr lang="en-US" sz="1050" b="1" baseline="30000" dirty="0">
                        <a:solidFill>
                          <a:srgbClr val="00003F"/>
                        </a:solidFill>
                        <a:latin typeface="Aptos" panose="020B0004020202020204" pitchFamily="34" charset="0"/>
                      </a:endParaRPr>
                    </a:p>
                  </p:txBody>
                </p:sp>
                <p:sp>
                  <p:nvSpPr>
                    <p:cNvPr id="53" name="Ορθογώνιο: Στρογγύλεμα γωνιών 52">
                      <a:extLst>
                        <a:ext uri="{FF2B5EF4-FFF2-40B4-BE49-F238E27FC236}">
                          <a16:creationId xmlns:a16="http://schemas.microsoft.com/office/drawing/2014/main" id="{90369103-D875-AAEF-1101-18E20F9EBA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75041" y="1310458"/>
                      <a:ext cx="1970927" cy="484237"/>
                    </a:xfrm>
                    <a:prstGeom prst="roundRect">
                      <a:avLst/>
                    </a:prstGeom>
                    <a:noFill/>
                    <a:ln w="15875">
                      <a:solidFill>
                        <a:srgbClr val="41AFE2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sp>
                  <p:nvSpPr>
                    <p:cNvPr id="54" name="Title 1">
                      <a:extLst>
                        <a:ext uri="{FF2B5EF4-FFF2-40B4-BE49-F238E27FC236}">
                          <a16:creationId xmlns:a16="http://schemas.microsoft.com/office/drawing/2014/main" id="{C693162B-3769-D47E-8B51-1C5B98BC4C05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0265165" y="1452944"/>
                      <a:ext cx="1678943" cy="209664"/>
                    </a:xfrm>
                    <a:prstGeom prst="rect">
                      <a:avLst/>
                    </a:prstGeom>
                    <a:noFill/>
                  </p:spPr>
                  <p:txBody>
                    <a:bodyPr vert="horz" lIns="91440" tIns="45720" rIns="91440" bIns="45720" rtlCol="0" anchor="t" anchorCtr="0">
                      <a:noAutofit/>
                    </a:bodyPr>
                    <a:lstStyle>
                      <a:lvl1pPr algn="r" defTabSz="914400" rtl="0" eaLnBrk="1" latinLnBrk="0" hangingPunct="1">
                        <a:spcBef>
                          <a:spcPct val="0"/>
                        </a:spcBef>
                        <a:buNone/>
                        <a:defRPr sz="3200" kern="120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Poppins Medium" panose="00000600000000000000" pitchFamily="2" charset="0"/>
                        </a:defRPr>
                      </a:lvl1pPr>
                    </a:lstStyle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en-US" sz="1050" b="1" dirty="0">
                          <a:solidFill>
                            <a:srgbClr val="00003F"/>
                          </a:solidFill>
                          <a:latin typeface="Aptos" panose="020B0004020202020204" pitchFamily="34" charset="0"/>
                        </a:rPr>
                        <a:t>AI-Assimilation</a:t>
                      </a:r>
                      <a:endParaRPr lang="en-US" sz="1050" b="1" baseline="30000" dirty="0">
                        <a:solidFill>
                          <a:srgbClr val="00003F"/>
                        </a:solidFill>
                        <a:latin typeface="Aptos" panose="020B0004020202020204" pitchFamily="34" charset="0"/>
                      </a:endParaRPr>
                    </a:p>
                  </p:txBody>
                </p:sp>
                <p:sp>
                  <p:nvSpPr>
                    <p:cNvPr id="55" name="Ορθογώνιο: Στρογγύλεμα γωνιών 54">
                      <a:extLst>
                        <a:ext uri="{FF2B5EF4-FFF2-40B4-BE49-F238E27FC236}">
                          <a16:creationId xmlns:a16="http://schemas.microsoft.com/office/drawing/2014/main" id="{2F3954E3-AF9A-9794-57B9-57CF02C0DB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78761" y="2407233"/>
                      <a:ext cx="1970927" cy="484237"/>
                    </a:xfrm>
                    <a:prstGeom prst="roundRect">
                      <a:avLst/>
                    </a:prstGeom>
                    <a:noFill/>
                    <a:ln w="15875">
                      <a:solidFill>
                        <a:srgbClr val="41AFE2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sp>
                  <p:nvSpPr>
                    <p:cNvPr id="61" name="Title 1">
                      <a:extLst>
                        <a:ext uri="{FF2B5EF4-FFF2-40B4-BE49-F238E27FC236}">
                          <a16:creationId xmlns:a16="http://schemas.microsoft.com/office/drawing/2014/main" id="{76130EFD-4BC1-A056-197E-F1B77BDE4AA4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0268885" y="2455127"/>
                      <a:ext cx="1678943" cy="442999"/>
                    </a:xfrm>
                    <a:prstGeom prst="rect">
                      <a:avLst/>
                    </a:prstGeom>
                    <a:noFill/>
                  </p:spPr>
                  <p:txBody>
                    <a:bodyPr vert="horz" lIns="91440" tIns="45720" rIns="91440" bIns="45720" rtlCol="0" anchor="t" anchorCtr="0">
                      <a:noAutofit/>
                    </a:bodyPr>
                    <a:lstStyle>
                      <a:lvl1pPr algn="r" defTabSz="914400" rtl="0" eaLnBrk="1" latinLnBrk="0" hangingPunct="1">
                        <a:spcBef>
                          <a:spcPct val="0"/>
                        </a:spcBef>
                        <a:buNone/>
                        <a:defRPr sz="3200" kern="120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Poppins Medium" panose="00000600000000000000" pitchFamily="2" charset="0"/>
                        </a:defRPr>
                      </a:lvl1pPr>
                    </a:lstStyle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en-US" sz="1050" b="1" dirty="0">
                          <a:solidFill>
                            <a:srgbClr val="00003F"/>
                          </a:solidFill>
                          <a:latin typeface="Aptos" panose="020B0004020202020204" pitchFamily="34" charset="0"/>
                        </a:rPr>
                        <a:t>Physics-aware AI forecasting</a:t>
                      </a:r>
                    </a:p>
                  </p:txBody>
                </p:sp>
                <p:sp>
                  <p:nvSpPr>
                    <p:cNvPr id="62" name="Ορθογώνιο: Στρογγύλεμα γωνιών 61">
                      <a:extLst>
                        <a:ext uri="{FF2B5EF4-FFF2-40B4-BE49-F238E27FC236}">
                          <a16:creationId xmlns:a16="http://schemas.microsoft.com/office/drawing/2014/main" id="{2E6832CF-3597-6531-2ABB-C5F8904C60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75041" y="2950272"/>
                      <a:ext cx="1970927" cy="484237"/>
                    </a:xfrm>
                    <a:prstGeom prst="roundRect">
                      <a:avLst/>
                    </a:prstGeom>
                    <a:noFill/>
                    <a:ln w="15875">
                      <a:solidFill>
                        <a:srgbClr val="41AFE2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sp>
                  <p:nvSpPr>
                    <p:cNvPr id="63" name="Title 1">
                      <a:extLst>
                        <a:ext uri="{FF2B5EF4-FFF2-40B4-BE49-F238E27FC236}">
                          <a16:creationId xmlns:a16="http://schemas.microsoft.com/office/drawing/2014/main" id="{0882C892-E577-E72D-FD35-77B83F1E4D91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0265165" y="2998166"/>
                      <a:ext cx="1678943" cy="442999"/>
                    </a:xfrm>
                    <a:prstGeom prst="rect">
                      <a:avLst/>
                    </a:prstGeom>
                    <a:noFill/>
                  </p:spPr>
                  <p:txBody>
                    <a:bodyPr vert="horz" lIns="91440" tIns="45720" rIns="91440" bIns="45720" rtlCol="0" anchor="t" anchorCtr="0">
                      <a:noAutofit/>
                    </a:bodyPr>
                    <a:lstStyle>
                      <a:lvl1pPr algn="r" defTabSz="914400" rtl="0" eaLnBrk="1" latinLnBrk="0" hangingPunct="1">
                        <a:spcBef>
                          <a:spcPct val="0"/>
                        </a:spcBef>
                        <a:buNone/>
                        <a:defRPr sz="3200" kern="1200">
                          <a:solidFill>
                            <a:schemeClr val="bg2"/>
                          </a:solidFill>
                          <a:latin typeface="+mj-lt"/>
                          <a:ea typeface="+mj-ea"/>
                          <a:cs typeface="Poppins Medium" panose="00000600000000000000" pitchFamily="2" charset="0"/>
                        </a:defRPr>
                      </a:lvl1pPr>
                    </a:lstStyle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en-US" sz="1050" b="1" dirty="0">
                          <a:solidFill>
                            <a:srgbClr val="00003F"/>
                          </a:solidFill>
                          <a:latin typeface="Aptos" panose="020B0004020202020204" pitchFamily="34" charset="0"/>
                        </a:rPr>
                        <a:t>More accurate forecasts and historical data</a:t>
                      </a:r>
                      <a:endParaRPr lang="en-US" sz="1050" b="1" baseline="30000" dirty="0">
                        <a:solidFill>
                          <a:srgbClr val="00003F"/>
                        </a:solidFill>
                        <a:latin typeface="Aptos" panose="020B0004020202020204" pitchFamily="34" charset="0"/>
                      </a:endParaRPr>
                    </a:p>
                  </p:txBody>
                </p:sp>
              </p:grpSp>
              <p:grpSp>
                <p:nvGrpSpPr>
                  <p:cNvPr id="4" name="Ομάδα 3">
                    <a:extLst>
                      <a:ext uri="{FF2B5EF4-FFF2-40B4-BE49-F238E27FC236}">
                        <a16:creationId xmlns:a16="http://schemas.microsoft.com/office/drawing/2014/main" id="{8D9EE17C-02CE-4801-C710-BE215CA7A82F}"/>
                      </a:ext>
                    </a:extLst>
                  </p:cNvPr>
                  <p:cNvGrpSpPr/>
                  <p:nvPr/>
                </p:nvGrpSpPr>
                <p:grpSpPr>
                  <a:xfrm>
                    <a:off x="10852504" y="1178284"/>
                    <a:ext cx="216000" cy="216000"/>
                    <a:chOff x="6527380" y="4377317"/>
                    <a:chExt cx="136376" cy="136376"/>
                  </a:xfrm>
                </p:grpSpPr>
                <p:sp>
                  <p:nvSpPr>
                    <p:cNvPr id="32" name="Οβάλ 31">
                      <a:extLst>
                        <a:ext uri="{FF2B5EF4-FFF2-40B4-BE49-F238E27FC236}">
                          <a16:creationId xmlns:a16="http://schemas.microsoft.com/office/drawing/2014/main" id="{047794A1-5BEB-F0B3-E6A2-F9A3DE9A2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7380" y="4377317"/>
                      <a:ext cx="134090" cy="132375"/>
                    </a:xfrm>
                    <a:prstGeom prst="ellipse">
                      <a:avLst/>
                    </a:prstGeom>
                    <a:solidFill>
                      <a:srgbClr val="41AFE2"/>
                    </a:solidFill>
                    <a:ln>
                      <a:solidFill>
                        <a:schemeClr val="bg1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pic>
                  <p:nvPicPr>
                    <p:cNvPr id="38" name="Γραφικό 37" descr="Δρομέας Κάτω με συμπαγές γέμισμα">
                      <a:extLst>
                        <a:ext uri="{FF2B5EF4-FFF2-40B4-BE49-F238E27FC236}">
                          <a16:creationId xmlns:a16="http://schemas.microsoft.com/office/drawing/2014/main" id="{D247BB81-D773-A02E-12B9-31B1A2B8568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7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527380" y="4377317"/>
                      <a:ext cx="136376" cy="136376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5" name="Ομάδα 4">
                    <a:extLst>
                      <a:ext uri="{FF2B5EF4-FFF2-40B4-BE49-F238E27FC236}">
                        <a16:creationId xmlns:a16="http://schemas.microsoft.com/office/drawing/2014/main" id="{EFE4DFF8-BC6F-6BA2-52D3-99540EAF5B06}"/>
                      </a:ext>
                    </a:extLst>
                  </p:cNvPr>
                  <p:cNvGrpSpPr/>
                  <p:nvPr/>
                </p:nvGrpSpPr>
                <p:grpSpPr>
                  <a:xfrm>
                    <a:off x="10852504" y="1737345"/>
                    <a:ext cx="216000" cy="216000"/>
                    <a:chOff x="6527380" y="4377317"/>
                    <a:chExt cx="136376" cy="136376"/>
                  </a:xfrm>
                </p:grpSpPr>
                <p:sp>
                  <p:nvSpPr>
                    <p:cNvPr id="26" name="Οβάλ 25">
                      <a:extLst>
                        <a:ext uri="{FF2B5EF4-FFF2-40B4-BE49-F238E27FC236}">
                          <a16:creationId xmlns:a16="http://schemas.microsoft.com/office/drawing/2014/main" id="{F6789E23-3260-24DF-E479-289D9D616E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7380" y="4377317"/>
                      <a:ext cx="134090" cy="132375"/>
                    </a:xfrm>
                    <a:prstGeom prst="ellipse">
                      <a:avLst/>
                    </a:prstGeom>
                    <a:solidFill>
                      <a:srgbClr val="41AFE2"/>
                    </a:solidFill>
                    <a:ln>
                      <a:solidFill>
                        <a:schemeClr val="bg1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pic>
                  <p:nvPicPr>
                    <p:cNvPr id="28" name="Γραφικό 27" descr="Δρομέας Κάτω με συμπαγές γέμισμα">
                      <a:extLst>
                        <a:ext uri="{FF2B5EF4-FFF2-40B4-BE49-F238E27FC236}">
                          <a16:creationId xmlns:a16="http://schemas.microsoft.com/office/drawing/2014/main" id="{D9775EEE-6E35-2BA9-87A1-42640175644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7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527380" y="4377317"/>
                      <a:ext cx="136376" cy="136376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" name="Ομάδα 5">
                    <a:extLst>
                      <a:ext uri="{FF2B5EF4-FFF2-40B4-BE49-F238E27FC236}">
                        <a16:creationId xmlns:a16="http://schemas.microsoft.com/office/drawing/2014/main" id="{D50E579A-440E-5F95-B290-78EDD04BE836}"/>
                      </a:ext>
                    </a:extLst>
                  </p:cNvPr>
                  <p:cNvGrpSpPr/>
                  <p:nvPr/>
                </p:nvGrpSpPr>
                <p:grpSpPr>
                  <a:xfrm>
                    <a:off x="10852504" y="2282365"/>
                    <a:ext cx="216000" cy="216000"/>
                    <a:chOff x="6527380" y="4377317"/>
                    <a:chExt cx="136376" cy="136376"/>
                  </a:xfrm>
                </p:grpSpPr>
                <p:sp>
                  <p:nvSpPr>
                    <p:cNvPr id="21" name="Οβάλ 20">
                      <a:extLst>
                        <a:ext uri="{FF2B5EF4-FFF2-40B4-BE49-F238E27FC236}">
                          <a16:creationId xmlns:a16="http://schemas.microsoft.com/office/drawing/2014/main" id="{7870AEE8-EEFD-22CE-9783-B1EC6B4B7C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7380" y="4377317"/>
                      <a:ext cx="134090" cy="132375"/>
                    </a:xfrm>
                    <a:prstGeom prst="ellipse">
                      <a:avLst/>
                    </a:prstGeom>
                    <a:solidFill>
                      <a:srgbClr val="41AFE2"/>
                    </a:solidFill>
                    <a:ln>
                      <a:solidFill>
                        <a:schemeClr val="bg1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pic>
                  <p:nvPicPr>
                    <p:cNvPr id="24" name="Γραφικό 23" descr="Δρομέας Κάτω με συμπαγές γέμισμα">
                      <a:extLst>
                        <a:ext uri="{FF2B5EF4-FFF2-40B4-BE49-F238E27FC236}">
                          <a16:creationId xmlns:a16="http://schemas.microsoft.com/office/drawing/2014/main" id="{EB6A999A-C7C6-FF31-F6A1-68EBFAF6F67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7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527380" y="4377317"/>
                      <a:ext cx="136376" cy="136376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8" name="Ομάδα 7">
                    <a:extLst>
                      <a:ext uri="{FF2B5EF4-FFF2-40B4-BE49-F238E27FC236}">
                        <a16:creationId xmlns:a16="http://schemas.microsoft.com/office/drawing/2014/main" id="{CDE8A20D-94ED-BDB4-93C8-863081BB611D}"/>
                      </a:ext>
                    </a:extLst>
                  </p:cNvPr>
                  <p:cNvGrpSpPr/>
                  <p:nvPr/>
                </p:nvGrpSpPr>
                <p:grpSpPr>
                  <a:xfrm>
                    <a:off x="10852504" y="2841019"/>
                    <a:ext cx="216000" cy="216000"/>
                    <a:chOff x="6527380" y="4377317"/>
                    <a:chExt cx="136376" cy="136376"/>
                  </a:xfrm>
                </p:grpSpPr>
                <p:sp>
                  <p:nvSpPr>
                    <p:cNvPr id="18" name="Οβάλ 17">
                      <a:extLst>
                        <a:ext uri="{FF2B5EF4-FFF2-40B4-BE49-F238E27FC236}">
                          <a16:creationId xmlns:a16="http://schemas.microsoft.com/office/drawing/2014/main" id="{C62DF7C8-E942-41DC-EB13-FD9C151391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7380" y="4377317"/>
                      <a:ext cx="134090" cy="132375"/>
                    </a:xfrm>
                    <a:prstGeom prst="ellipse">
                      <a:avLst/>
                    </a:prstGeom>
                    <a:solidFill>
                      <a:srgbClr val="41AFE2"/>
                    </a:solidFill>
                    <a:ln>
                      <a:solidFill>
                        <a:schemeClr val="bg1"/>
                      </a:solidFill>
                    </a:ln>
                  </p:spPr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el-GR" sz="2000" dirty="0" err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p:txBody>
                </p:sp>
                <p:pic>
                  <p:nvPicPr>
                    <p:cNvPr id="20" name="Γραφικό 19" descr="Δρομέας Κάτω με συμπαγές γέμισμα">
                      <a:extLst>
                        <a:ext uri="{FF2B5EF4-FFF2-40B4-BE49-F238E27FC236}">
                          <a16:creationId xmlns:a16="http://schemas.microsoft.com/office/drawing/2014/main" id="{798B811A-C766-6AB4-A65C-2AC56CE9DE8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7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527380" y="4377317"/>
                      <a:ext cx="136376" cy="136376"/>
                    </a:xfrm>
                    <a:prstGeom prst="rect">
                      <a:avLst/>
                    </a:prstGeom>
                  </p:spPr>
                </p:pic>
              </p:grpSp>
            </p:grpSp>
            <p:pic>
              <p:nvPicPr>
                <p:cNvPr id="64" name="Γραφικό 63" descr="Διάγραμμα Βεν με συμπαγές γέμισμα">
                  <a:extLst>
                    <a:ext uri="{FF2B5EF4-FFF2-40B4-BE49-F238E27FC236}">
                      <a16:creationId xmlns:a16="http://schemas.microsoft.com/office/drawing/2014/main" id="{BD3A7C14-CDBA-F022-EA99-E74572806F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954610" y="1941285"/>
                  <a:ext cx="252000" cy="252000"/>
                </a:xfrm>
                <a:prstGeom prst="rect">
                  <a:avLst/>
                </a:prstGeom>
              </p:spPr>
            </p:pic>
            <p:pic>
              <p:nvPicPr>
                <p:cNvPr id="65" name="Γραφικό 64" descr="Internet Of Things με συμπαγές γέμισμα">
                  <a:extLst>
                    <a:ext uri="{FF2B5EF4-FFF2-40B4-BE49-F238E27FC236}">
                      <a16:creationId xmlns:a16="http://schemas.microsoft.com/office/drawing/2014/main" id="{C658E4B2-771F-94B0-7002-EAE7BF1638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954610" y="861865"/>
                  <a:ext cx="252000" cy="252000"/>
                </a:xfrm>
                <a:prstGeom prst="rect">
                  <a:avLst/>
                </a:prstGeom>
              </p:spPr>
            </p:pic>
            <p:pic>
              <p:nvPicPr>
                <p:cNvPr id="66" name="Γραφικό 65" descr="Σχεδίαση επιπέδων με συμπαγές γέμισμα">
                  <a:extLst>
                    <a:ext uri="{FF2B5EF4-FFF2-40B4-BE49-F238E27FC236}">
                      <a16:creationId xmlns:a16="http://schemas.microsoft.com/office/drawing/2014/main" id="{38636E4F-0D74-A74E-F02A-7BE75912AE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940907" y="1428125"/>
                  <a:ext cx="252000" cy="252000"/>
                </a:xfrm>
                <a:prstGeom prst="rect">
                  <a:avLst/>
                </a:prstGeom>
              </p:spPr>
            </p:pic>
            <p:pic>
              <p:nvPicPr>
                <p:cNvPr id="67" name="Γραφικό 66" descr="Μετρητής με συμπαγές γέμισμα">
                  <a:extLst>
                    <a:ext uri="{FF2B5EF4-FFF2-40B4-BE49-F238E27FC236}">
                      <a16:creationId xmlns:a16="http://schemas.microsoft.com/office/drawing/2014/main" id="{A65E03A5-DAC6-F260-C27A-D889EF76C8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954610" y="3020705"/>
                  <a:ext cx="252000" cy="252000"/>
                </a:xfrm>
                <a:prstGeom prst="rect">
                  <a:avLst/>
                </a:prstGeom>
              </p:spPr>
            </p:pic>
            <p:pic>
              <p:nvPicPr>
                <p:cNvPr id="68" name="Γραφικό 67" descr="Εγκέφαλος με συμπαγές γέμισμα">
                  <a:extLst>
                    <a:ext uri="{FF2B5EF4-FFF2-40B4-BE49-F238E27FC236}">
                      <a16:creationId xmlns:a16="http://schemas.microsoft.com/office/drawing/2014/main" id="{E2EFCB25-F9D1-B3BF-36B2-1D64EA6B6E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954610" y="2510293"/>
                  <a:ext cx="252000" cy="252000"/>
                </a:xfrm>
                <a:prstGeom prst="rect">
                  <a:avLst/>
                </a:prstGeom>
              </p:spPr>
            </p:pic>
          </p:grpSp>
          <p:sp>
            <p:nvSpPr>
              <p:cNvPr id="71" name="Shape 17">
                <a:extLst>
                  <a:ext uri="{FF2B5EF4-FFF2-40B4-BE49-F238E27FC236}">
                    <a16:creationId xmlns:a16="http://schemas.microsoft.com/office/drawing/2014/main" id="{AA445871-F28D-2F00-51FC-66574B33278E}"/>
                  </a:ext>
                </a:extLst>
              </p:cNvPr>
              <p:cNvSpPr/>
              <p:nvPr/>
            </p:nvSpPr>
            <p:spPr>
              <a:xfrm>
                <a:off x="2527013" y="4788937"/>
                <a:ext cx="328655" cy="646331"/>
              </a:xfrm>
              <a:prstGeom prst="chevron">
                <a:avLst/>
              </a:prstGeom>
              <a:solidFill>
                <a:srgbClr val="FD8C24"/>
              </a:solidFill>
              <a:ln w="12700">
                <a:solidFill>
                  <a:srgbClr val="5FAED6"/>
                </a:solidFill>
                <a:prstDash val="solid"/>
              </a:ln>
            </p:spPr>
            <p:txBody>
              <a:bodyPr/>
              <a:lstStyle/>
              <a:p>
                <a:endParaRPr lang="el-GR" dirty="0"/>
              </a:p>
            </p:txBody>
          </p:sp>
        </p:grpSp>
        <p:sp>
          <p:nvSpPr>
            <p:cNvPr id="74" name="Ορθογώνιο: Στρογγύλεμα γωνιών 73">
              <a:extLst>
                <a:ext uri="{FF2B5EF4-FFF2-40B4-BE49-F238E27FC236}">
                  <a16:creationId xmlns:a16="http://schemas.microsoft.com/office/drawing/2014/main" id="{59508AFA-8CAD-3586-09DF-1FF6C0B543BA}"/>
                </a:ext>
              </a:extLst>
            </p:cNvPr>
            <p:cNvSpPr/>
            <p:nvPr/>
          </p:nvSpPr>
          <p:spPr>
            <a:xfrm>
              <a:off x="5165644" y="4662838"/>
              <a:ext cx="2535553" cy="734851"/>
            </a:xfrm>
            <a:prstGeom prst="roundRect">
              <a:avLst/>
            </a:prstGeom>
            <a:noFill/>
            <a:ln w="19050">
              <a:solidFill>
                <a:srgbClr val="41AFE2"/>
              </a:solidFill>
              <a:extLst>
                <a:ext uri="{C807C97D-BFC1-408E-A445-0C87EB9F89A2}">
                  <ask:lineSketchStyleProps xmlns:ask="http://schemas.microsoft.com/office/drawing/2018/sketchyshapes" sd="852854689">
                    <a:custGeom>
                      <a:avLst/>
                      <a:gdLst>
                        <a:gd name="csX0" fmla="*/ 0 w 2348345"/>
                        <a:gd name="csY0" fmla="*/ 91788 h 550718"/>
                        <a:gd name="csX1" fmla="*/ 91788 w 2348345"/>
                        <a:gd name="csY1" fmla="*/ 0 h 550718"/>
                        <a:gd name="csX2" fmla="*/ 654628 w 2348345"/>
                        <a:gd name="csY2" fmla="*/ 0 h 550718"/>
                        <a:gd name="csX3" fmla="*/ 1130877 w 2348345"/>
                        <a:gd name="csY3" fmla="*/ 0 h 550718"/>
                        <a:gd name="csX4" fmla="*/ 1650422 w 2348345"/>
                        <a:gd name="csY4" fmla="*/ 0 h 550718"/>
                        <a:gd name="csX5" fmla="*/ 2256557 w 2348345"/>
                        <a:gd name="csY5" fmla="*/ 0 h 550718"/>
                        <a:gd name="csX6" fmla="*/ 2348345 w 2348345"/>
                        <a:gd name="csY6" fmla="*/ 91788 h 550718"/>
                        <a:gd name="csX7" fmla="*/ 2348345 w 2348345"/>
                        <a:gd name="csY7" fmla="*/ 458930 h 550718"/>
                        <a:gd name="csX8" fmla="*/ 2256557 w 2348345"/>
                        <a:gd name="csY8" fmla="*/ 550718 h 550718"/>
                        <a:gd name="csX9" fmla="*/ 1737012 w 2348345"/>
                        <a:gd name="csY9" fmla="*/ 550718 h 550718"/>
                        <a:gd name="csX10" fmla="*/ 1152525 w 2348345"/>
                        <a:gd name="csY10" fmla="*/ 550718 h 550718"/>
                        <a:gd name="csX11" fmla="*/ 611333 w 2348345"/>
                        <a:gd name="csY11" fmla="*/ 550718 h 550718"/>
                        <a:gd name="csX12" fmla="*/ 91788 w 2348345"/>
                        <a:gd name="csY12" fmla="*/ 550718 h 550718"/>
                        <a:gd name="csX13" fmla="*/ 0 w 2348345"/>
                        <a:gd name="csY13" fmla="*/ 458930 h 550718"/>
                        <a:gd name="csX14" fmla="*/ 0 w 2348345"/>
                        <a:gd name="csY14" fmla="*/ 91788 h 55071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</a:cxnLst>
                      <a:rect l="l" t="t" r="r" b="b"/>
                      <a:pathLst>
                        <a:path w="2348345" h="550718" fill="none" extrusionOk="0">
                          <a:moveTo>
                            <a:pt x="0" y="91788"/>
                          </a:moveTo>
                          <a:cubicBezTo>
                            <a:pt x="190" y="43485"/>
                            <a:pt x="50097" y="-1018"/>
                            <a:pt x="91788" y="0"/>
                          </a:cubicBezTo>
                          <a:cubicBezTo>
                            <a:pt x="340245" y="-18604"/>
                            <a:pt x="525670" y="17158"/>
                            <a:pt x="654628" y="0"/>
                          </a:cubicBezTo>
                          <a:cubicBezTo>
                            <a:pt x="783586" y="-17158"/>
                            <a:pt x="900063" y="-2286"/>
                            <a:pt x="1130877" y="0"/>
                          </a:cubicBezTo>
                          <a:cubicBezTo>
                            <a:pt x="1361691" y="2286"/>
                            <a:pt x="1537041" y="-11956"/>
                            <a:pt x="1650422" y="0"/>
                          </a:cubicBezTo>
                          <a:cubicBezTo>
                            <a:pt x="1763804" y="11956"/>
                            <a:pt x="1993501" y="11180"/>
                            <a:pt x="2256557" y="0"/>
                          </a:cubicBezTo>
                          <a:cubicBezTo>
                            <a:pt x="2299744" y="757"/>
                            <a:pt x="2354695" y="42466"/>
                            <a:pt x="2348345" y="91788"/>
                          </a:cubicBezTo>
                          <a:cubicBezTo>
                            <a:pt x="2351516" y="270757"/>
                            <a:pt x="2354411" y="297434"/>
                            <a:pt x="2348345" y="458930"/>
                          </a:cubicBezTo>
                          <a:cubicBezTo>
                            <a:pt x="2351472" y="510257"/>
                            <a:pt x="2300278" y="558579"/>
                            <a:pt x="2256557" y="550718"/>
                          </a:cubicBezTo>
                          <a:cubicBezTo>
                            <a:pt x="2053784" y="549235"/>
                            <a:pt x="1939117" y="539485"/>
                            <a:pt x="1737012" y="550718"/>
                          </a:cubicBezTo>
                          <a:cubicBezTo>
                            <a:pt x="1534908" y="561951"/>
                            <a:pt x="1398847" y="544804"/>
                            <a:pt x="1152525" y="550718"/>
                          </a:cubicBezTo>
                          <a:cubicBezTo>
                            <a:pt x="906203" y="556632"/>
                            <a:pt x="844949" y="550561"/>
                            <a:pt x="611333" y="550718"/>
                          </a:cubicBezTo>
                          <a:cubicBezTo>
                            <a:pt x="377717" y="550875"/>
                            <a:pt x="305014" y="532899"/>
                            <a:pt x="91788" y="550718"/>
                          </a:cubicBezTo>
                          <a:cubicBezTo>
                            <a:pt x="39074" y="552275"/>
                            <a:pt x="2372" y="507452"/>
                            <a:pt x="0" y="458930"/>
                          </a:cubicBezTo>
                          <a:cubicBezTo>
                            <a:pt x="-4096" y="376550"/>
                            <a:pt x="-5382" y="252710"/>
                            <a:pt x="0" y="91788"/>
                          </a:cubicBezTo>
                          <a:close/>
                        </a:path>
                        <a:path w="2348345" h="550718" stroke="0" extrusionOk="0">
                          <a:moveTo>
                            <a:pt x="0" y="91788"/>
                          </a:moveTo>
                          <a:cubicBezTo>
                            <a:pt x="6443" y="42851"/>
                            <a:pt x="45768" y="9737"/>
                            <a:pt x="91788" y="0"/>
                          </a:cubicBezTo>
                          <a:cubicBezTo>
                            <a:pt x="303549" y="-4588"/>
                            <a:pt x="401909" y="26641"/>
                            <a:pt x="676276" y="0"/>
                          </a:cubicBezTo>
                          <a:cubicBezTo>
                            <a:pt x="950643" y="-26641"/>
                            <a:pt x="937106" y="12593"/>
                            <a:pt x="1152525" y="0"/>
                          </a:cubicBezTo>
                          <a:cubicBezTo>
                            <a:pt x="1367944" y="-12593"/>
                            <a:pt x="1514238" y="17193"/>
                            <a:pt x="1715365" y="0"/>
                          </a:cubicBezTo>
                          <a:cubicBezTo>
                            <a:pt x="1916492" y="-17193"/>
                            <a:pt x="2106298" y="11689"/>
                            <a:pt x="2256557" y="0"/>
                          </a:cubicBezTo>
                          <a:cubicBezTo>
                            <a:pt x="2305405" y="-302"/>
                            <a:pt x="2346896" y="35209"/>
                            <a:pt x="2348345" y="91788"/>
                          </a:cubicBezTo>
                          <a:cubicBezTo>
                            <a:pt x="2342793" y="207326"/>
                            <a:pt x="2364204" y="288030"/>
                            <a:pt x="2348345" y="458930"/>
                          </a:cubicBezTo>
                          <a:cubicBezTo>
                            <a:pt x="2344493" y="521411"/>
                            <a:pt x="2299061" y="550578"/>
                            <a:pt x="2256557" y="550718"/>
                          </a:cubicBezTo>
                          <a:cubicBezTo>
                            <a:pt x="2128192" y="537887"/>
                            <a:pt x="1888018" y="561286"/>
                            <a:pt x="1693717" y="550718"/>
                          </a:cubicBezTo>
                          <a:cubicBezTo>
                            <a:pt x="1499416" y="540150"/>
                            <a:pt x="1424506" y="535934"/>
                            <a:pt x="1174173" y="550718"/>
                          </a:cubicBezTo>
                          <a:cubicBezTo>
                            <a:pt x="923840" y="565502"/>
                            <a:pt x="781295" y="535968"/>
                            <a:pt x="589685" y="550718"/>
                          </a:cubicBezTo>
                          <a:cubicBezTo>
                            <a:pt x="398075" y="565468"/>
                            <a:pt x="259189" y="549382"/>
                            <a:pt x="91788" y="550718"/>
                          </a:cubicBezTo>
                          <a:cubicBezTo>
                            <a:pt x="46464" y="551895"/>
                            <a:pt x="-7177" y="513722"/>
                            <a:pt x="0" y="458930"/>
                          </a:cubicBezTo>
                          <a:cubicBezTo>
                            <a:pt x="2758" y="304459"/>
                            <a:pt x="-17401" y="255836"/>
                            <a:pt x="0" y="9178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Operations-ready products</a:t>
              </a:r>
              <a:endParaRPr lang="el-GR" sz="1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5062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B09C8-F62C-04ED-1AB4-CC845AE14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/mnt/data/a_high_end_cinematic_sci_fi_data_visualization_st_batch_2.png">
            <a:extLst>
              <a:ext uri="{FF2B5EF4-FFF2-40B4-BE49-F238E27FC236}">
                <a16:creationId xmlns:a16="http://schemas.microsoft.com/office/drawing/2014/main" id="{4B3CCBEF-2A6B-C041-84B8-B2309A5D2AFE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rcRect l="39121" r="29250"/>
          <a:stretch>
            <a:fillRect/>
          </a:stretch>
        </p:blipFill>
        <p:spPr>
          <a:xfrm>
            <a:off x="8883600" y="537375"/>
            <a:ext cx="3308400" cy="6323511"/>
          </a:xfrm>
          <a:prstGeom prst="rect">
            <a:avLst/>
          </a:prstGeom>
        </p:spPr>
      </p:pic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9D8D61A2-C1CF-2390-F289-8AC580FF2B2A}"/>
              </a:ext>
            </a:extLst>
          </p:cNvPr>
          <p:cNvSpPr/>
          <p:nvPr/>
        </p:nvSpPr>
        <p:spPr>
          <a:xfrm>
            <a:off x="207905" y="179730"/>
            <a:ext cx="2819073" cy="357645"/>
          </a:xfrm>
          <a:prstGeom prst="roundRect">
            <a:avLst/>
          </a:prstGeom>
          <a:noFill/>
          <a:ln w="12700">
            <a:solidFill>
              <a:srgbClr val="00003F"/>
            </a:solidFill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sX0" fmla="*/ 0 w 2348345"/>
                      <a:gd name="csY0" fmla="*/ 91788 h 550718"/>
                      <a:gd name="csX1" fmla="*/ 91788 w 2348345"/>
                      <a:gd name="csY1" fmla="*/ 0 h 550718"/>
                      <a:gd name="csX2" fmla="*/ 654628 w 2348345"/>
                      <a:gd name="csY2" fmla="*/ 0 h 550718"/>
                      <a:gd name="csX3" fmla="*/ 1130877 w 2348345"/>
                      <a:gd name="csY3" fmla="*/ 0 h 550718"/>
                      <a:gd name="csX4" fmla="*/ 1650422 w 2348345"/>
                      <a:gd name="csY4" fmla="*/ 0 h 550718"/>
                      <a:gd name="csX5" fmla="*/ 2256557 w 2348345"/>
                      <a:gd name="csY5" fmla="*/ 0 h 550718"/>
                      <a:gd name="csX6" fmla="*/ 2348345 w 2348345"/>
                      <a:gd name="csY6" fmla="*/ 91788 h 550718"/>
                      <a:gd name="csX7" fmla="*/ 2348345 w 2348345"/>
                      <a:gd name="csY7" fmla="*/ 458930 h 550718"/>
                      <a:gd name="csX8" fmla="*/ 2256557 w 2348345"/>
                      <a:gd name="csY8" fmla="*/ 550718 h 550718"/>
                      <a:gd name="csX9" fmla="*/ 1737012 w 2348345"/>
                      <a:gd name="csY9" fmla="*/ 550718 h 550718"/>
                      <a:gd name="csX10" fmla="*/ 1152525 w 2348345"/>
                      <a:gd name="csY10" fmla="*/ 550718 h 550718"/>
                      <a:gd name="csX11" fmla="*/ 611333 w 2348345"/>
                      <a:gd name="csY11" fmla="*/ 550718 h 550718"/>
                      <a:gd name="csX12" fmla="*/ 91788 w 2348345"/>
                      <a:gd name="csY12" fmla="*/ 550718 h 550718"/>
                      <a:gd name="csX13" fmla="*/ 0 w 2348345"/>
                      <a:gd name="csY13" fmla="*/ 458930 h 550718"/>
                      <a:gd name="csX14" fmla="*/ 0 w 2348345"/>
                      <a:gd name="csY14" fmla="*/ 91788 h 55071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</a:cxnLst>
                    <a:rect l="l" t="t" r="r" b="b"/>
                    <a:pathLst>
                      <a:path w="2348345" h="550718" fill="none" extrusionOk="0">
                        <a:moveTo>
                          <a:pt x="0" y="91788"/>
                        </a:moveTo>
                        <a:cubicBezTo>
                          <a:pt x="190" y="43485"/>
                          <a:pt x="50097" y="-1018"/>
                          <a:pt x="91788" y="0"/>
                        </a:cubicBezTo>
                        <a:cubicBezTo>
                          <a:pt x="340245" y="-18604"/>
                          <a:pt x="525670" y="17158"/>
                          <a:pt x="654628" y="0"/>
                        </a:cubicBezTo>
                        <a:cubicBezTo>
                          <a:pt x="783586" y="-17158"/>
                          <a:pt x="900063" y="-2286"/>
                          <a:pt x="1130877" y="0"/>
                        </a:cubicBezTo>
                        <a:cubicBezTo>
                          <a:pt x="1361691" y="2286"/>
                          <a:pt x="1537041" y="-11956"/>
                          <a:pt x="1650422" y="0"/>
                        </a:cubicBezTo>
                        <a:cubicBezTo>
                          <a:pt x="1763804" y="11956"/>
                          <a:pt x="1993501" y="11180"/>
                          <a:pt x="2256557" y="0"/>
                        </a:cubicBezTo>
                        <a:cubicBezTo>
                          <a:pt x="2299744" y="757"/>
                          <a:pt x="2354695" y="42466"/>
                          <a:pt x="2348345" y="91788"/>
                        </a:cubicBezTo>
                        <a:cubicBezTo>
                          <a:pt x="2351516" y="270757"/>
                          <a:pt x="2354411" y="297434"/>
                          <a:pt x="2348345" y="458930"/>
                        </a:cubicBezTo>
                        <a:cubicBezTo>
                          <a:pt x="2351472" y="510257"/>
                          <a:pt x="2300278" y="558579"/>
                          <a:pt x="2256557" y="550718"/>
                        </a:cubicBezTo>
                        <a:cubicBezTo>
                          <a:pt x="2053784" y="549235"/>
                          <a:pt x="1939117" y="539485"/>
                          <a:pt x="1737012" y="550718"/>
                        </a:cubicBezTo>
                        <a:cubicBezTo>
                          <a:pt x="1534908" y="561951"/>
                          <a:pt x="1398847" y="544804"/>
                          <a:pt x="1152525" y="550718"/>
                        </a:cubicBezTo>
                        <a:cubicBezTo>
                          <a:pt x="906203" y="556632"/>
                          <a:pt x="844949" y="550561"/>
                          <a:pt x="611333" y="550718"/>
                        </a:cubicBezTo>
                        <a:cubicBezTo>
                          <a:pt x="377717" y="550875"/>
                          <a:pt x="305014" y="532899"/>
                          <a:pt x="91788" y="550718"/>
                        </a:cubicBezTo>
                        <a:cubicBezTo>
                          <a:pt x="39074" y="552275"/>
                          <a:pt x="2372" y="507452"/>
                          <a:pt x="0" y="458930"/>
                        </a:cubicBezTo>
                        <a:cubicBezTo>
                          <a:pt x="-4096" y="376550"/>
                          <a:pt x="-5382" y="252710"/>
                          <a:pt x="0" y="91788"/>
                        </a:cubicBezTo>
                        <a:close/>
                      </a:path>
                      <a:path w="2348345" h="550718" stroke="0" extrusionOk="0">
                        <a:moveTo>
                          <a:pt x="0" y="91788"/>
                        </a:moveTo>
                        <a:cubicBezTo>
                          <a:pt x="6443" y="42851"/>
                          <a:pt x="45768" y="9737"/>
                          <a:pt x="91788" y="0"/>
                        </a:cubicBezTo>
                        <a:cubicBezTo>
                          <a:pt x="303549" y="-4588"/>
                          <a:pt x="401909" y="26641"/>
                          <a:pt x="676276" y="0"/>
                        </a:cubicBezTo>
                        <a:cubicBezTo>
                          <a:pt x="950643" y="-26641"/>
                          <a:pt x="937106" y="12593"/>
                          <a:pt x="1152525" y="0"/>
                        </a:cubicBezTo>
                        <a:cubicBezTo>
                          <a:pt x="1367944" y="-12593"/>
                          <a:pt x="1514238" y="17193"/>
                          <a:pt x="1715365" y="0"/>
                        </a:cubicBezTo>
                        <a:cubicBezTo>
                          <a:pt x="1916492" y="-17193"/>
                          <a:pt x="2106298" y="11689"/>
                          <a:pt x="2256557" y="0"/>
                        </a:cubicBezTo>
                        <a:cubicBezTo>
                          <a:pt x="2305405" y="-302"/>
                          <a:pt x="2346896" y="35209"/>
                          <a:pt x="2348345" y="91788"/>
                        </a:cubicBezTo>
                        <a:cubicBezTo>
                          <a:pt x="2342793" y="207326"/>
                          <a:pt x="2364204" y="288030"/>
                          <a:pt x="2348345" y="458930"/>
                        </a:cubicBezTo>
                        <a:cubicBezTo>
                          <a:pt x="2344493" y="521411"/>
                          <a:pt x="2299061" y="550578"/>
                          <a:pt x="2256557" y="550718"/>
                        </a:cubicBezTo>
                        <a:cubicBezTo>
                          <a:pt x="2128192" y="537887"/>
                          <a:pt x="1888018" y="561286"/>
                          <a:pt x="1693717" y="550718"/>
                        </a:cubicBezTo>
                        <a:cubicBezTo>
                          <a:pt x="1499416" y="540150"/>
                          <a:pt x="1424506" y="535934"/>
                          <a:pt x="1174173" y="550718"/>
                        </a:cubicBezTo>
                        <a:cubicBezTo>
                          <a:pt x="923840" y="565502"/>
                          <a:pt x="781295" y="535968"/>
                          <a:pt x="589685" y="550718"/>
                        </a:cubicBezTo>
                        <a:cubicBezTo>
                          <a:pt x="398075" y="565468"/>
                          <a:pt x="259189" y="549382"/>
                          <a:pt x="91788" y="550718"/>
                        </a:cubicBezTo>
                        <a:cubicBezTo>
                          <a:pt x="46464" y="551895"/>
                          <a:pt x="-7177" y="513722"/>
                          <a:pt x="0" y="458930"/>
                        </a:cubicBezTo>
                        <a:cubicBezTo>
                          <a:pt x="2758" y="304459"/>
                          <a:pt x="-17401" y="255836"/>
                          <a:pt x="0" y="9178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tlCol="0" anchor="ctr">
            <a:noAutofit/>
          </a:bodyPr>
          <a:lstStyle/>
          <a:p>
            <a:pPr algn="ctr"/>
            <a:r>
              <a:rPr lang="en-US" sz="1100" b="1" spc="100" dirty="0">
                <a:solidFill>
                  <a:srgbClr val="FD8C24"/>
                </a:solidFill>
                <a:latin typeface="Aptos" panose="020B0004020202020204" pitchFamily="34" charset="0"/>
              </a:rPr>
              <a:t>ONE ENGINE | THREE TIME-SCALES</a:t>
            </a:r>
            <a:endParaRPr lang="el-GR" sz="1100" b="1" spc="100" dirty="0" err="1">
              <a:solidFill>
                <a:srgbClr val="FD8C24"/>
              </a:solidFill>
              <a:latin typeface="Aptos" panose="020B0004020202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8ABA06EF-AE28-BE1A-8B25-27A63611F6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34" y="81734"/>
            <a:ext cx="1116769" cy="318279"/>
          </a:xfrm>
          <a:prstGeom prst="rect">
            <a:avLst/>
          </a:prstGeom>
        </p:spPr>
      </p:pic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6BDF4E87-7910-E5B6-F2EE-15637209ADE0}"/>
              </a:ext>
            </a:extLst>
          </p:cNvPr>
          <p:cNvSpPr txBox="1">
            <a:spLocks/>
          </p:cNvSpPr>
          <p:nvPr/>
        </p:nvSpPr>
        <p:spPr>
          <a:xfrm>
            <a:off x="8885508" y="6362622"/>
            <a:ext cx="3306492" cy="45730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900" dirty="0">
                <a:solidFill>
                  <a:srgbClr val="E3F3F9"/>
                </a:solidFill>
              </a:rPr>
              <a:t>© 2026 AlongRoute Data IKE </a:t>
            </a:r>
          </a:p>
          <a:p>
            <a:pPr algn="ctr"/>
            <a:r>
              <a:rPr lang="fr-FR" sz="900" dirty="0">
                <a:solidFill>
                  <a:srgbClr val="E3F3F9"/>
                </a:solidFill>
              </a:rPr>
              <a:t>Trading as AlongWave. All </a:t>
            </a:r>
            <a:r>
              <a:rPr lang="fr-FR" sz="900" dirty="0" err="1">
                <a:solidFill>
                  <a:srgbClr val="E3F3F9"/>
                </a:solidFill>
              </a:rPr>
              <a:t>rights</a:t>
            </a:r>
            <a:r>
              <a:rPr lang="fr-FR" sz="900" dirty="0">
                <a:solidFill>
                  <a:srgbClr val="E3F3F9"/>
                </a:solidFill>
              </a:rPr>
              <a:t> </a:t>
            </a:r>
            <a:r>
              <a:rPr lang="fr-FR" sz="900" dirty="0" err="1">
                <a:solidFill>
                  <a:srgbClr val="E3F3F9"/>
                </a:solidFill>
              </a:rPr>
              <a:t>reserved</a:t>
            </a:r>
            <a:r>
              <a:rPr lang="fr-FR" sz="900" dirty="0">
                <a:solidFill>
                  <a:srgbClr val="E3F3F9"/>
                </a:solidFill>
              </a:rPr>
              <a:t> Team@AlongWave.com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65DF360D-8C3D-0291-4996-4BFA9A4DB835}"/>
              </a:ext>
            </a:extLst>
          </p:cNvPr>
          <p:cNvSpPr txBox="1">
            <a:spLocks/>
          </p:cNvSpPr>
          <p:nvPr/>
        </p:nvSpPr>
        <p:spPr>
          <a:xfrm>
            <a:off x="154752" y="792933"/>
            <a:ext cx="6172476" cy="66094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+mj-lt"/>
                <a:ea typeface="+mj-ea"/>
                <a:cs typeface="Poppins Medium" panose="00000600000000000000" pitchFamily="2" charset="0"/>
              </a:defRPr>
            </a:lvl1pPr>
          </a:lstStyle>
          <a:p>
            <a:pPr algn="l"/>
            <a:r>
              <a:rPr lang="en-US" sz="1800" b="1" spc="100" dirty="0">
                <a:solidFill>
                  <a:srgbClr val="41AFE2"/>
                </a:solidFill>
                <a:latin typeface="Aptos" panose="020B0004020202020204" pitchFamily="34" charset="0"/>
              </a:rPr>
              <a:t>Operational decisions, evidence and learning, all from the same marine-weather intelligence engine.</a:t>
            </a:r>
            <a:endParaRPr lang="en-US" sz="1600" b="1" spc="100" dirty="0">
              <a:solidFill>
                <a:srgbClr val="00003F"/>
              </a:solidFill>
              <a:latin typeface="Aptos" panose="020B0004020202020204" pitchFamily="34" charset="0"/>
            </a:endParaRPr>
          </a:p>
        </p:txBody>
      </p:sp>
      <p:grpSp>
        <p:nvGrpSpPr>
          <p:cNvPr id="43" name="Ομάδα 42">
            <a:extLst>
              <a:ext uri="{FF2B5EF4-FFF2-40B4-BE49-F238E27FC236}">
                <a16:creationId xmlns:a16="http://schemas.microsoft.com/office/drawing/2014/main" id="{D4BB4DBF-4AA9-8F9F-3BF3-DF968C35F829}"/>
              </a:ext>
            </a:extLst>
          </p:cNvPr>
          <p:cNvGrpSpPr/>
          <p:nvPr/>
        </p:nvGrpSpPr>
        <p:grpSpPr>
          <a:xfrm>
            <a:off x="133732" y="2138413"/>
            <a:ext cx="8612698" cy="3043287"/>
            <a:chOff x="136110" y="2140029"/>
            <a:chExt cx="8612698" cy="3043287"/>
          </a:xfrm>
        </p:grpSpPr>
        <p:sp>
          <p:nvSpPr>
            <p:cNvPr id="3" name="Shape 2">
              <a:extLst>
                <a:ext uri="{FF2B5EF4-FFF2-40B4-BE49-F238E27FC236}">
                  <a16:creationId xmlns:a16="http://schemas.microsoft.com/office/drawing/2014/main" id="{FF082F7E-8FBB-D070-3410-BA1FF2178F11}"/>
                </a:ext>
              </a:extLst>
            </p:cNvPr>
            <p:cNvSpPr/>
            <p:nvPr/>
          </p:nvSpPr>
          <p:spPr>
            <a:xfrm>
              <a:off x="371541" y="3259469"/>
              <a:ext cx="8141838" cy="0"/>
            </a:xfrm>
            <a:prstGeom prst="line">
              <a:avLst/>
            </a:prstGeom>
            <a:noFill/>
            <a:ln w="38100">
              <a:solidFill>
                <a:srgbClr val="41AFE2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" name="Shape 3">
              <a:extLst>
                <a:ext uri="{FF2B5EF4-FFF2-40B4-BE49-F238E27FC236}">
                  <a16:creationId xmlns:a16="http://schemas.microsoft.com/office/drawing/2014/main" id="{8B925B9A-A295-BECF-4035-431C1B61BA42}"/>
                </a:ext>
              </a:extLst>
            </p:cNvPr>
            <p:cNvSpPr/>
            <p:nvPr/>
          </p:nvSpPr>
          <p:spPr>
            <a:xfrm>
              <a:off x="965901" y="2985149"/>
              <a:ext cx="548640" cy="5486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FD8C24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6" name="Shape 7">
              <a:extLst>
                <a:ext uri="{FF2B5EF4-FFF2-40B4-BE49-F238E27FC236}">
                  <a16:creationId xmlns:a16="http://schemas.microsoft.com/office/drawing/2014/main" id="{BFCE0E19-0CBF-D9AF-EEC3-8FBB689F53E3}"/>
                </a:ext>
              </a:extLst>
            </p:cNvPr>
            <p:cNvSpPr/>
            <p:nvPr/>
          </p:nvSpPr>
          <p:spPr>
            <a:xfrm>
              <a:off x="4168140" y="2985149"/>
              <a:ext cx="548640" cy="5486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FD8C24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8" name="Shape 11">
              <a:extLst>
                <a:ext uri="{FF2B5EF4-FFF2-40B4-BE49-F238E27FC236}">
                  <a16:creationId xmlns:a16="http://schemas.microsoft.com/office/drawing/2014/main" id="{C5C40DD3-542A-D55B-69C6-664A93BC8D6C}"/>
                </a:ext>
              </a:extLst>
            </p:cNvPr>
            <p:cNvSpPr/>
            <p:nvPr/>
          </p:nvSpPr>
          <p:spPr>
            <a:xfrm>
              <a:off x="7371163" y="2985149"/>
              <a:ext cx="548640" cy="5486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FD8C24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BBAD66-0A60-0572-F7B6-E5AE9EC28D91}"/>
                </a:ext>
              </a:extLst>
            </p:cNvPr>
            <p:cNvSpPr txBox="1"/>
            <p:nvPr/>
          </p:nvSpPr>
          <p:spPr>
            <a:xfrm>
              <a:off x="2705312" y="2140029"/>
              <a:ext cx="34742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CONFIDENCE + DEFENSIBILITY</a:t>
              </a:r>
              <a:endParaRPr lang="el-GR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</p:txBody>
        </p:sp>
        <p:sp>
          <p:nvSpPr>
            <p:cNvPr id="30" name="Shape 16">
              <a:extLst>
                <a:ext uri="{FF2B5EF4-FFF2-40B4-BE49-F238E27FC236}">
                  <a16:creationId xmlns:a16="http://schemas.microsoft.com/office/drawing/2014/main" id="{E4E5EE09-F409-790C-6DA5-163431A4A9B7}"/>
                </a:ext>
              </a:extLst>
            </p:cNvPr>
            <p:cNvSpPr/>
            <p:nvPr/>
          </p:nvSpPr>
          <p:spPr>
            <a:xfrm>
              <a:off x="3939539" y="2596161"/>
              <a:ext cx="1005840" cy="0"/>
            </a:xfrm>
            <a:prstGeom prst="line">
              <a:avLst/>
            </a:prstGeom>
            <a:noFill/>
            <a:ln w="27940">
              <a:solidFill>
                <a:srgbClr val="FD8C24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" name="Ορθογώνιο: Στρογγύλεμα γωνιών 31">
              <a:extLst>
                <a:ext uri="{FF2B5EF4-FFF2-40B4-BE49-F238E27FC236}">
                  <a16:creationId xmlns:a16="http://schemas.microsoft.com/office/drawing/2014/main" id="{71770613-0874-096D-84B8-843AA9BD6130}"/>
                </a:ext>
              </a:extLst>
            </p:cNvPr>
            <p:cNvSpPr/>
            <p:nvPr/>
          </p:nvSpPr>
          <p:spPr>
            <a:xfrm>
              <a:off x="3339134" y="3860872"/>
              <a:ext cx="2206650" cy="1322444"/>
            </a:xfrm>
            <a:prstGeom prst="roundRect">
              <a:avLst/>
            </a:prstGeom>
            <a:solidFill>
              <a:srgbClr val="113B56"/>
            </a:solidFill>
            <a:ln w="15875">
              <a:solidFill>
                <a:srgbClr val="010B16"/>
              </a:solidFill>
            </a:ln>
          </p:spPr>
          <p:txBody>
            <a:bodyPr rtlCol="0" anchor="ctr">
              <a:noAutofit/>
            </a:bodyPr>
            <a:lstStyle/>
            <a:p>
              <a:pPr algn="ctr"/>
              <a:endParaRPr lang="el-G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34" name="Ορθογώνιο: Στρογγύλεμα γωνιών 33">
              <a:extLst>
                <a:ext uri="{FF2B5EF4-FFF2-40B4-BE49-F238E27FC236}">
                  <a16:creationId xmlns:a16="http://schemas.microsoft.com/office/drawing/2014/main" id="{DE6100F6-90E1-4C66-1027-1F448CD6D370}"/>
                </a:ext>
              </a:extLst>
            </p:cNvPr>
            <p:cNvSpPr/>
            <p:nvPr/>
          </p:nvSpPr>
          <p:spPr>
            <a:xfrm>
              <a:off x="6542158" y="3860871"/>
              <a:ext cx="2206650" cy="1322435"/>
            </a:xfrm>
            <a:prstGeom prst="roundRect">
              <a:avLst/>
            </a:prstGeom>
            <a:solidFill>
              <a:srgbClr val="41AFE2"/>
            </a:solidFill>
            <a:ln w="15875">
              <a:solidFill>
                <a:srgbClr val="010B16"/>
              </a:solidFill>
            </a:ln>
          </p:spPr>
          <p:txBody>
            <a:bodyPr rtlCol="0" anchor="ctr">
              <a:noAutofit/>
            </a:bodyPr>
            <a:lstStyle/>
            <a:p>
              <a:pPr algn="ctr"/>
              <a:endParaRPr lang="el-G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36" name="Ορθογώνιο: Στρογγύλεμα γωνιών 35">
              <a:extLst>
                <a:ext uri="{FF2B5EF4-FFF2-40B4-BE49-F238E27FC236}">
                  <a16:creationId xmlns:a16="http://schemas.microsoft.com/office/drawing/2014/main" id="{26AD3D75-33CA-2F94-62B5-1B6FABBF7E56}"/>
                </a:ext>
              </a:extLst>
            </p:cNvPr>
            <p:cNvSpPr/>
            <p:nvPr/>
          </p:nvSpPr>
          <p:spPr>
            <a:xfrm>
              <a:off x="136110" y="3860871"/>
              <a:ext cx="2206650" cy="1322425"/>
            </a:xfrm>
            <a:prstGeom prst="roundRect">
              <a:avLst/>
            </a:prstGeom>
            <a:solidFill>
              <a:srgbClr val="41AFE2"/>
            </a:solidFill>
            <a:ln w="15875">
              <a:solidFill>
                <a:srgbClr val="010B16"/>
              </a:solidFill>
            </a:ln>
          </p:spPr>
          <p:txBody>
            <a:bodyPr rtlCol="0" anchor="ctr">
              <a:noAutofit/>
            </a:bodyPr>
            <a:lstStyle/>
            <a:p>
              <a:pPr algn="ctr"/>
              <a:endParaRPr lang="el-G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4AB36E9-91AA-E025-0B53-67708B5F64F9}"/>
                </a:ext>
              </a:extLst>
            </p:cNvPr>
            <p:cNvSpPr txBox="1"/>
            <p:nvPr/>
          </p:nvSpPr>
          <p:spPr>
            <a:xfrm>
              <a:off x="3381175" y="3921918"/>
              <a:ext cx="212256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DECISION MOMENT</a:t>
              </a:r>
            </a:p>
            <a:p>
              <a:pPr algn="ctr"/>
              <a:endPara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Archived forecasts and provenance.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What information was available.</a:t>
              </a:r>
              <a:endParaRPr lang="el-G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3F59E12-3C99-C14D-8048-A042FE0EA142}"/>
                </a:ext>
              </a:extLst>
            </p:cNvPr>
            <p:cNvSpPr txBox="1"/>
            <p:nvPr/>
          </p:nvSpPr>
          <p:spPr>
            <a:xfrm>
              <a:off x="178151" y="3921918"/>
              <a:ext cx="212256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RECONSTRUCTED PAST</a:t>
              </a:r>
            </a:p>
            <a:p>
              <a:pPr algn="ctr"/>
              <a:endPara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Historical ocean state reconstructions.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What most likely happened.</a:t>
              </a:r>
              <a:endParaRPr lang="el-G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526235-7DC1-8EC9-CFE6-0013F1753A91}"/>
                </a:ext>
              </a:extLst>
            </p:cNvPr>
            <p:cNvSpPr txBox="1"/>
            <p:nvPr/>
          </p:nvSpPr>
          <p:spPr>
            <a:xfrm>
              <a:off x="6584199" y="3921918"/>
              <a:ext cx="212256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PREDICTED FUTURE</a:t>
              </a:r>
            </a:p>
            <a:p>
              <a:pPr algn="ctr"/>
              <a:endPara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Global operational forecasts up to 15 days ahead.</a:t>
              </a:r>
              <a:endParaRPr lang="el-G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2093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ADDA0-9B6F-9256-3C46-ECC140562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Ομάδα 68">
            <a:extLst>
              <a:ext uri="{FF2B5EF4-FFF2-40B4-BE49-F238E27FC236}">
                <a16:creationId xmlns:a16="http://schemas.microsoft.com/office/drawing/2014/main" id="{0A66B3B4-7546-309C-D783-13E67D59DA87}"/>
              </a:ext>
            </a:extLst>
          </p:cNvPr>
          <p:cNvGrpSpPr/>
          <p:nvPr/>
        </p:nvGrpSpPr>
        <p:grpSpPr>
          <a:xfrm>
            <a:off x="8882447" y="537375"/>
            <a:ext cx="3308400" cy="6323511"/>
            <a:chOff x="8882447" y="537375"/>
            <a:chExt cx="3308400" cy="6323511"/>
          </a:xfrm>
        </p:grpSpPr>
        <p:pic>
          <p:nvPicPr>
            <p:cNvPr id="68" name="Image 0" descr="/mnt/data/a_wide_dark_nautical_tech_ui_scene_overall_a_hi_batch_3.png">
              <a:extLst>
                <a:ext uri="{FF2B5EF4-FFF2-40B4-BE49-F238E27FC236}">
                  <a16:creationId xmlns:a16="http://schemas.microsoft.com/office/drawing/2014/main" id="{F3A5580F-1411-E882-7ECC-A58123309CD0}"/>
                </a:ext>
              </a:extLst>
            </p:cNvPr>
            <p:cNvPicPr>
              <a:picLocks/>
            </p:cNvPicPr>
            <p:nvPr/>
          </p:nvPicPr>
          <p:blipFill>
            <a:blip r:embed="rId3"/>
            <a:srcRect l="29463" t="4803" r="42800" b="4563"/>
            <a:stretch>
              <a:fillRect/>
            </a:stretch>
          </p:blipFill>
          <p:spPr>
            <a:xfrm>
              <a:off x="8882447" y="537375"/>
              <a:ext cx="3308400" cy="6323511"/>
            </a:xfrm>
            <a:prstGeom prst="rect">
              <a:avLst/>
            </a:prstGeom>
          </p:spPr>
        </p:pic>
        <p:pic>
          <p:nvPicPr>
            <p:cNvPr id="67" name="Image 0" descr="/mnt/data/a_wide_dark_nautical_tech_ui_scene_overall_a_hi_batch_3.png">
              <a:extLst>
                <a:ext uri="{FF2B5EF4-FFF2-40B4-BE49-F238E27FC236}">
                  <a16:creationId xmlns:a16="http://schemas.microsoft.com/office/drawing/2014/main" id="{2F05BEA7-F39F-DDCD-D602-9B8FD4041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47" t="10675" r="96289" b="25"/>
            <a:stretch>
              <a:fillRect/>
            </a:stretch>
          </p:blipFill>
          <p:spPr>
            <a:xfrm>
              <a:off x="8882447" y="537375"/>
              <a:ext cx="359419" cy="6323511"/>
            </a:xfrm>
            <a:prstGeom prst="rect">
              <a:avLst/>
            </a:prstGeom>
          </p:spPr>
        </p:pic>
      </p:grp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76CCF9C9-1611-5B07-AA89-6807C7912225}"/>
              </a:ext>
            </a:extLst>
          </p:cNvPr>
          <p:cNvSpPr/>
          <p:nvPr/>
        </p:nvSpPr>
        <p:spPr>
          <a:xfrm>
            <a:off x="207905" y="179730"/>
            <a:ext cx="3197447" cy="357645"/>
          </a:xfrm>
          <a:prstGeom prst="roundRect">
            <a:avLst/>
          </a:prstGeom>
          <a:noFill/>
          <a:ln w="12700">
            <a:solidFill>
              <a:srgbClr val="00003F"/>
            </a:solidFill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sX0" fmla="*/ 0 w 2348345"/>
                      <a:gd name="csY0" fmla="*/ 91788 h 550718"/>
                      <a:gd name="csX1" fmla="*/ 91788 w 2348345"/>
                      <a:gd name="csY1" fmla="*/ 0 h 550718"/>
                      <a:gd name="csX2" fmla="*/ 654628 w 2348345"/>
                      <a:gd name="csY2" fmla="*/ 0 h 550718"/>
                      <a:gd name="csX3" fmla="*/ 1130877 w 2348345"/>
                      <a:gd name="csY3" fmla="*/ 0 h 550718"/>
                      <a:gd name="csX4" fmla="*/ 1650422 w 2348345"/>
                      <a:gd name="csY4" fmla="*/ 0 h 550718"/>
                      <a:gd name="csX5" fmla="*/ 2256557 w 2348345"/>
                      <a:gd name="csY5" fmla="*/ 0 h 550718"/>
                      <a:gd name="csX6" fmla="*/ 2348345 w 2348345"/>
                      <a:gd name="csY6" fmla="*/ 91788 h 550718"/>
                      <a:gd name="csX7" fmla="*/ 2348345 w 2348345"/>
                      <a:gd name="csY7" fmla="*/ 458930 h 550718"/>
                      <a:gd name="csX8" fmla="*/ 2256557 w 2348345"/>
                      <a:gd name="csY8" fmla="*/ 550718 h 550718"/>
                      <a:gd name="csX9" fmla="*/ 1737012 w 2348345"/>
                      <a:gd name="csY9" fmla="*/ 550718 h 550718"/>
                      <a:gd name="csX10" fmla="*/ 1152525 w 2348345"/>
                      <a:gd name="csY10" fmla="*/ 550718 h 550718"/>
                      <a:gd name="csX11" fmla="*/ 611333 w 2348345"/>
                      <a:gd name="csY11" fmla="*/ 550718 h 550718"/>
                      <a:gd name="csX12" fmla="*/ 91788 w 2348345"/>
                      <a:gd name="csY12" fmla="*/ 550718 h 550718"/>
                      <a:gd name="csX13" fmla="*/ 0 w 2348345"/>
                      <a:gd name="csY13" fmla="*/ 458930 h 550718"/>
                      <a:gd name="csX14" fmla="*/ 0 w 2348345"/>
                      <a:gd name="csY14" fmla="*/ 91788 h 55071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</a:cxnLst>
                    <a:rect l="l" t="t" r="r" b="b"/>
                    <a:pathLst>
                      <a:path w="2348345" h="550718" fill="none" extrusionOk="0">
                        <a:moveTo>
                          <a:pt x="0" y="91788"/>
                        </a:moveTo>
                        <a:cubicBezTo>
                          <a:pt x="190" y="43485"/>
                          <a:pt x="50097" y="-1018"/>
                          <a:pt x="91788" y="0"/>
                        </a:cubicBezTo>
                        <a:cubicBezTo>
                          <a:pt x="340245" y="-18604"/>
                          <a:pt x="525670" y="17158"/>
                          <a:pt x="654628" y="0"/>
                        </a:cubicBezTo>
                        <a:cubicBezTo>
                          <a:pt x="783586" y="-17158"/>
                          <a:pt x="900063" y="-2286"/>
                          <a:pt x="1130877" y="0"/>
                        </a:cubicBezTo>
                        <a:cubicBezTo>
                          <a:pt x="1361691" y="2286"/>
                          <a:pt x="1537041" y="-11956"/>
                          <a:pt x="1650422" y="0"/>
                        </a:cubicBezTo>
                        <a:cubicBezTo>
                          <a:pt x="1763804" y="11956"/>
                          <a:pt x="1993501" y="11180"/>
                          <a:pt x="2256557" y="0"/>
                        </a:cubicBezTo>
                        <a:cubicBezTo>
                          <a:pt x="2299744" y="757"/>
                          <a:pt x="2354695" y="42466"/>
                          <a:pt x="2348345" y="91788"/>
                        </a:cubicBezTo>
                        <a:cubicBezTo>
                          <a:pt x="2351516" y="270757"/>
                          <a:pt x="2354411" y="297434"/>
                          <a:pt x="2348345" y="458930"/>
                        </a:cubicBezTo>
                        <a:cubicBezTo>
                          <a:pt x="2351472" y="510257"/>
                          <a:pt x="2300278" y="558579"/>
                          <a:pt x="2256557" y="550718"/>
                        </a:cubicBezTo>
                        <a:cubicBezTo>
                          <a:pt x="2053784" y="549235"/>
                          <a:pt x="1939117" y="539485"/>
                          <a:pt x="1737012" y="550718"/>
                        </a:cubicBezTo>
                        <a:cubicBezTo>
                          <a:pt x="1534908" y="561951"/>
                          <a:pt x="1398847" y="544804"/>
                          <a:pt x="1152525" y="550718"/>
                        </a:cubicBezTo>
                        <a:cubicBezTo>
                          <a:pt x="906203" y="556632"/>
                          <a:pt x="844949" y="550561"/>
                          <a:pt x="611333" y="550718"/>
                        </a:cubicBezTo>
                        <a:cubicBezTo>
                          <a:pt x="377717" y="550875"/>
                          <a:pt x="305014" y="532899"/>
                          <a:pt x="91788" y="550718"/>
                        </a:cubicBezTo>
                        <a:cubicBezTo>
                          <a:pt x="39074" y="552275"/>
                          <a:pt x="2372" y="507452"/>
                          <a:pt x="0" y="458930"/>
                        </a:cubicBezTo>
                        <a:cubicBezTo>
                          <a:pt x="-4096" y="376550"/>
                          <a:pt x="-5382" y="252710"/>
                          <a:pt x="0" y="91788"/>
                        </a:cubicBezTo>
                        <a:close/>
                      </a:path>
                      <a:path w="2348345" h="550718" stroke="0" extrusionOk="0">
                        <a:moveTo>
                          <a:pt x="0" y="91788"/>
                        </a:moveTo>
                        <a:cubicBezTo>
                          <a:pt x="6443" y="42851"/>
                          <a:pt x="45768" y="9737"/>
                          <a:pt x="91788" y="0"/>
                        </a:cubicBezTo>
                        <a:cubicBezTo>
                          <a:pt x="303549" y="-4588"/>
                          <a:pt x="401909" y="26641"/>
                          <a:pt x="676276" y="0"/>
                        </a:cubicBezTo>
                        <a:cubicBezTo>
                          <a:pt x="950643" y="-26641"/>
                          <a:pt x="937106" y="12593"/>
                          <a:pt x="1152525" y="0"/>
                        </a:cubicBezTo>
                        <a:cubicBezTo>
                          <a:pt x="1367944" y="-12593"/>
                          <a:pt x="1514238" y="17193"/>
                          <a:pt x="1715365" y="0"/>
                        </a:cubicBezTo>
                        <a:cubicBezTo>
                          <a:pt x="1916492" y="-17193"/>
                          <a:pt x="2106298" y="11689"/>
                          <a:pt x="2256557" y="0"/>
                        </a:cubicBezTo>
                        <a:cubicBezTo>
                          <a:pt x="2305405" y="-302"/>
                          <a:pt x="2346896" y="35209"/>
                          <a:pt x="2348345" y="91788"/>
                        </a:cubicBezTo>
                        <a:cubicBezTo>
                          <a:pt x="2342793" y="207326"/>
                          <a:pt x="2364204" y="288030"/>
                          <a:pt x="2348345" y="458930"/>
                        </a:cubicBezTo>
                        <a:cubicBezTo>
                          <a:pt x="2344493" y="521411"/>
                          <a:pt x="2299061" y="550578"/>
                          <a:pt x="2256557" y="550718"/>
                        </a:cubicBezTo>
                        <a:cubicBezTo>
                          <a:pt x="2128192" y="537887"/>
                          <a:pt x="1888018" y="561286"/>
                          <a:pt x="1693717" y="550718"/>
                        </a:cubicBezTo>
                        <a:cubicBezTo>
                          <a:pt x="1499416" y="540150"/>
                          <a:pt x="1424506" y="535934"/>
                          <a:pt x="1174173" y="550718"/>
                        </a:cubicBezTo>
                        <a:cubicBezTo>
                          <a:pt x="923840" y="565502"/>
                          <a:pt x="781295" y="535968"/>
                          <a:pt x="589685" y="550718"/>
                        </a:cubicBezTo>
                        <a:cubicBezTo>
                          <a:pt x="398075" y="565468"/>
                          <a:pt x="259189" y="549382"/>
                          <a:pt x="91788" y="550718"/>
                        </a:cubicBezTo>
                        <a:cubicBezTo>
                          <a:pt x="46464" y="551895"/>
                          <a:pt x="-7177" y="513722"/>
                          <a:pt x="0" y="458930"/>
                        </a:cubicBezTo>
                        <a:cubicBezTo>
                          <a:pt x="2758" y="304459"/>
                          <a:pt x="-17401" y="255836"/>
                          <a:pt x="0" y="9178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tlCol="0" anchor="ctr">
            <a:noAutofit/>
          </a:bodyPr>
          <a:lstStyle/>
          <a:p>
            <a:pPr algn="ctr"/>
            <a:r>
              <a:rPr lang="en-US" sz="1100" b="1" spc="100" dirty="0">
                <a:solidFill>
                  <a:srgbClr val="FD8C24"/>
                </a:solidFill>
                <a:latin typeface="Aptos" panose="020B0004020202020204" pitchFamily="34" charset="0"/>
              </a:rPr>
              <a:t>BUILT FOR B2B MARITIME WORKFLOWS</a:t>
            </a:r>
            <a:endParaRPr lang="el-GR" sz="1100" b="1" spc="100" dirty="0" err="1">
              <a:solidFill>
                <a:srgbClr val="FD8C24"/>
              </a:solidFill>
              <a:latin typeface="Aptos" panose="020B0004020202020204" pitchFamily="34" charset="0"/>
            </a:endParaRP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BA5E6133-EE50-C680-1357-0B316DEEF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34" y="81734"/>
            <a:ext cx="1116769" cy="318279"/>
          </a:xfrm>
          <a:prstGeom prst="rect">
            <a:avLst/>
          </a:prstGeom>
        </p:spPr>
      </p:pic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A68C0F23-D273-64CD-11A5-D7EF32A1D117}"/>
              </a:ext>
            </a:extLst>
          </p:cNvPr>
          <p:cNvSpPr txBox="1">
            <a:spLocks/>
          </p:cNvSpPr>
          <p:nvPr/>
        </p:nvSpPr>
        <p:spPr>
          <a:xfrm>
            <a:off x="8885508" y="6362622"/>
            <a:ext cx="3306492" cy="45730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900" dirty="0">
                <a:solidFill>
                  <a:srgbClr val="E3F3F9"/>
                </a:solidFill>
              </a:rPr>
              <a:t>© 2026 AlongRoute Data IKE </a:t>
            </a:r>
          </a:p>
          <a:p>
            <a:pPr algn="ctr"/>
            <a:r>
              <a:rPr lang="fr-FR" sz="900" dirty="0">
                <a:solidFill>
                  <a:srgbClr val="E3F3F9"/>
                </a:solidFill>
              </a:rPr>
              <a:t>Trading as AlongWave. All </a:t>
            </a:r>
            <a:r>
              <a:rPr lang="fr-FR" sz="900" dirty="0" err="1">
                <a:solidFill>
                  <a:srgbClr val="E3F3F9"/>
                </a:solidFill>
              </a:rPr>
              <a:t>rights</a:t>
            </a:r>
            <a:r>
              <a:rPr lang="fr-FR" sz="900" dirty="0">
                <a:solidFill>
                  <a:srgbClr val="E3F3F9"/>
                </a:solidFill>
              </a:rPr>
              <a:t> </a:t>
            </a:r>
            <a:r>
              <a:rPr lang="fr-FR" sz="900" dirty="0" err="1">
                <a:solidFill>
                  <a:srgbClr val="E3F3F9"/>
                </a:solidFill>
              </a:rPr>
              <a:t>reserved</a:t>
            </a:r>
            <a:r>
              <a:rPr lang="fr-FR" sz="900" dirty="0">
                <a:solidFill>
                  <a:srgbClr val="E3F3F9"/>
                </a:solidFill>
              </a:rPr>
              <a:t> Team@AlongWave.com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C6FDC8B2-742B-0DD4-9CEA-52FA1436B7F8}"/>
              </a:ext>
            </a:extLst>
          </p:cNvPr>
          <p:cNvSpPr txBox="1">
            <a:spLocks/>
          </p:cNvSpPr>
          <p:nvPr/>
        </p:nvSpPr>
        <p:spPr>
          <a:xfrm>
            <a:off x="154752" y="792933"/>
            <a:ext cx="7465248" cy="66094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+mj-lt"/>
                <a:ea typeface="+mj-ea"/>
                <a:cs typeface="Poppins Medium" panose="00000600000000000000" pitchFamily="2" charset="0"/>
              </a:defRPr>
            </a:lvl1pPr>
          </a:lstStyle>
          <a:p>
            <a:pPr algn="l"/>
            <a:r>
              <a:rPr lang="en-US" sz="1800" b="1" spc="50" dirty="0">
                <a:solidFill>
                  <a:srgbClr val="41AFE2"/>
                </a:solidFill>
                <a:latin typeface="Aptos" panose="020B0004020202020204" pitchFamily="34" charset="0"/>
              </a:rPr>
              <a:t>We work beneath existing products and scaling is straightforward. </a:t>
            </a:r>
            <a:endParaRPr lang="en-US" sz="1600" b="1" spc="50" dirty="0">
              <a:solidFill>
                <a:srgbClr val="00003F"/>
              </a:solidFill>
              <a:latin typeface="Aptos" panose="020B0004020202020204" pitchFamily="34" charset="0"/>
            </a:endParaRPr>
          </a:p>
        </p:txBody>
      </p:sp>
      <p:grpSp>
        <p:nvGrpSpPr>
          <p:cNvPr id="93" name="Ομάδα 92">
            <a:extLst>
              <a:ext uri="{FF2B5EF4-FFF2-40B4-BE49-F238E27FC236}">
                <a16:creationId xmlns:a16="http://schemas.microsoft.com/office/drawing/2014/main" id="{D5C9D19C-B2C2-A6B9-478C-53968626A737}"/>
              </a:ext>
            </a:extLst>
          </p:cNvPr>
          <p:cNvGrpSpPr/>
          <p:nvPr/>
        </p:nvGrpSpPr>
        <p:grpSpPr>
          <a:xfrm>
            <a:off x="153599" y="2069703"/>
            <a:ext cx="9627619" cy="3623721"/>
            <a:chOff x="153599" y="2069703"/>
            <a:chExt cx="9627619" cy="3623721"/>
          </a:xfrm>
        </p:grpSpPr>
        <p:grpSp>
          <p:nvGrpSpPr>
            <p:cNvPr id="9" name="Ομάδα 8">
              <a:extLst>
                <a:ext uri="{FF2B5EF4-FFF2-40B4-BE49-F238E27FC236}">
                  <a16:creationId xmlns:a16="http://schemas.microsoft.com/office/drawing/2014/main" id="{6397412D-2F82-EB77-78EA-D35458495C7D}"/>
                </a:ext>
              </a:extLst>
            </p:cNvPr>
            <p:cNvGrpSpPr/>
            <p:nvPr/>
          </p:nvGrpSpPr>
          <p:grpSpPr>
            <a:xfrm>
              <a:off x="207905" y="2069703"/>
              <a:ext cx="9573312" cy="653162"/>
              <a:chOff x="153421" y="4207156"/>
              <a:chExt cx="9573312" cy="653162"/>
            </a:xfrm>
          </p:grpSpPr>
          <p:grpSp>
            <p:nvGrpSpPr>
              <p:cNvPr id="10" name="Ομάδα 9">
                <a:extLst>
                  <a:ext uri="{FF2B5EF4-FFF2-40B4-BE49-F238E27FC236}">
                    <a16:creationId xmlns:a16="http://schemas.microsoft.com/office/drawing/2014/main" id="{50E9C46D-0541-821D-931A-83E9C11C8175}"/>
                  </a:ext>
                </a:extLst>
              </p:cNvPr>
              <p:cNvGrpSpPr/>
              <p:nvPr/>
            </p:nvGrpSpPr>
            <p:grpSpPr>
              <a:xfrm>
                <a:off x="153421" y="4211641"/>
                <a:ext cx="7629369" cy="648677"/>
                <a:chOff x="255272" y="2692524"/>
                <a:chExt cx="7629369" cy="648677"/>
              </a:xfrm>
              <a:noFill/>
            </p:grpSpPr>
            <p:grpSp>
              <p:nvGrpSpPr>
                <p:cNvPr id="19" name="Ομάδα 18">
                  <a:extLst>
                    <a:ext uri="{FF2B5EF4-FFF2-40B4-BE49-F238E27FC236}">
                      <a16:creationId xmlns:a16="http://schemas.microsoft.com/office/drawing/2014/main" id="{6F518530-4BD8-8704-454A-A3E9AED02D0A}"/>
                    </a:ext>
                  </a:extLst>
                </p:cNvPr>
                <p:cNvGrpSpPr/>
                <p:nvPr/>
              </p:nvGrpSpPr>
              <p:grpSpPr>
                <a:xfrm>
                  <a:off x="255272" y="2697088"/>
                  <a:ext cx="1797540" cy="634512"/>
                  <a:chOff x="207905" y="2545774"/>
                  <a:chExt cx="1797540" cy="634512"/>
                </a:xfrm>
                <a:grpFill/>
              </p:grpSpPr>
              <p:sp>
                <p:nvSpPr>
                  <p:cNvPr id="54" name="Ορθογώνιο: Στρογγύλεμα γωνιών 53">
                    <a:extLst>
                      <a:ext uri="{FF2B5EF4-FFF2-40B4-BE49-F238E27FC236}">
                        <a16:creationId xmlns:a16="http://schemas.microsoft.com/office/drawing/2014/main" id="{D9FDFF6E-BBD7-5898-E071-78AB23C28017}"/>
                      </a:ext>
                    </a:extLst>
                  </p:cNvPr>
                  <p:cNvSpPr/>
                  <p:nvPr/>
                </p:nvSpPr>
                <p:spPr>
                  <a:xfrm>
                    <a:off x="207905" y="2545774"/>
                    <a:ext cx="1797540" cy="634512"/>
                  </a:xfrm>
                  <a:prstGeom prst="roundRect">
                    <a:avLst/>
                  </a:prstGeom>
                  <a:grpFill/>
                  <a:ln w="15875">
                    <a:solidFill>
                      <a:srgbClr val="010B16"/>
                    </a:solidFill>
                  </a:ln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el-GR" sz="2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2DCBB235-AE1A-0614-B328-EFA0EC7E22F5}"/>
                      </a:ext>
                    </a:extLst>
                  </p:cNvPr>
                  <p:cNvSpPr txBox="1"/>
                  <p:nvPr/>
                </p:nvSpPr>
                <p:spPr>
                  <a:xfrm>
                    <a:off x="207905" y="2728828"/>
                    <a:ext cx="1787991" cy="276999"/>
                  </a:xfrm>
                  <a:prstGeom prst="rect">
                    <a:avLst/>
                  </a:prstGeom>
                  <a:grp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Voyage optimization</a:t>
                    </a:r>
                    <a:endParaRPr lang="el-GR" sz="120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31" name="Ομάδα 30">
                  <a:extLst>
                    <a:ext uri="{FF2B5EF4-FFF2-40B4-BE49-F238E27FC236}">
                      <a16:creationId xmlns:a16="http://schemas.microsoft.com/office/drawing/2014/main" id="{2C608B81-C537-4EA4-3C34-01F61AD1F4DE}"/>
                    </a:ext>
                  </a:extLst>
                </p:cNvPr>
                <p:cNvGrpSpPr/>
                <p:nvPr/>
              </p:nvGrpSpPr>
              <p:grpSpPr>
                <a:xfrm>
                  <a:off x="2199215" y="2697088"/>
                  <a:ext cx="1797540" cy="634512"/>
                  <a:chOff x="2147541" y="2553883"/>
                  <a:chExt cx="1797540" cy="634512"/>
                </a:xfrm>
                <a:grpFill/>
              </p:grpSpPr>
              <p:sp>
                <p:nvSpPr>
                  <p:cNvPr id="50" name="Ορθογώνιο: Στρογγύλεμα γωνιών 49">
                    <a:extLst>
                      <a:ext uri="{FF2B5EF4-FFF2-40B4-BE49-F238E27FC236}">
                        <a16:creationId xmlns:a16="http://schemas.microsoft.com/office/drawing/2014/main" id="{6723D4FC-2BE1-CBAD-DF30-76C703CF2687}"/>
                      </a:ext>
                    </a:extLst>
                  </p:cNvPr>
                  <p:cNvSpPr/>
                  <p:nvPr/>
                </p:nvSpPr>
                <p:spPr>
                  <a:xfrm>
                    <a:off x="2147541" y="2553883"/>
                    <a:ext cx="1797540" cy="634512"/>
                  </a:xfrm>
                  <a:prstGeom prst="roundRect">
                    <a:avLst/>
                  </a:prstGeom>
                  <a:grpFill/>
                  <a:ln w="15875">
                    <a:solidFill>
                      <a:srgbClr val="010B16"/>
                    </a:solidFill>
                  </a:ln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el-GR" sz="2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endParaRPr>
                  </a:p>
                </p:txBody>
              </p:sp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C0C87D33-90B8-6122-64F6-9106E28AE228}"/>
                      </a:ext>
                    </a:extLst>
                  </p:cNvPr>
                  <p:cNvSpPr txBox="1"/>
                  <p:nvPr/>
                </p:nvSpPr>
                <p:spPr>
                  <a:xfrm>
                    <a:off x="2159663" y="2730724"/>
                    <a:ext cx="1785418" cy="276999"/>
                  </a:xfrm>
                  <a:prstGeom prst="rect">
                    <a:avLst/>
                  </a:prstGeom>
                  <a:grp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Fleet performance</a:t>
                    </a:r>
                    <a:endParaRPr lang="el-GR" sz="120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35" name="Ομάδα 34">
                  <a:extLst>
                    <a:ext uri="{FF2B5EF4-FFF2-40B4-BE49-F238E27FC236}">
                      <a16:creationId xmlns:a16="http://schemas.microsoft.com/office/drawing/2014/main" id="{8D8636FD-EF2D-0CF0-3197-A6B159B40857}"/>
                    </a:ext>
                  </a:extLst>
                </p:cNvPr>
                <p:cNvGrpSpPr/>
                <p:nvPr/>
              </p:nvGrpSpPr>
              <p:grpSpPr>
                <a:xfrm>
                  <a:off x="4142004" y="2697088"/>
                  <a:ext cx="1798694" cy="634512"/>
                  <a:chOff x="4086023" y="2583000"/>
                  <a:chExt cx="1798694" cy="634512"/>
                </a:xfrm>
                <a:grpFill/>
              </p:grpSpPr>
              <p:sp>
                <p:nvSpPr>
                  <p:cNvPr id="46" name="Ορθογώνιο: Στρογγύλεμα γωνιών 45">
                    <a:extLst>
                      <a:ext uri="{FF2B5EF4-FFF2-40B4-BE49-F238E27FC236}">
                        <a16:creationId xmlns:a16="http://schemas.microsoft.com/office/drawing/2014/main" id="{63E4D94B-DA0C-337B-B69A-AD8CDF896BE6}"/>
                      </a:ext>
                    </a:extLst>
                  </p:cNvPr>
                  <p:cNvSpPr/>
                  <p:nvPr/>
                </p:nvSpPr>
                <p:spPr>
                  <a:xfrm>
                    <a:off x="4087177" y="2583000"/>
                    <a:ext cx="1797540" cy="634512"/>
                  </a:xfrm>
                  <a:prstGeom prst="roundRect">
                    <a:avLst/>
                  </a:prstGeom>
                  <a:grpFill/>
                  <a:ln w="15875">
                    <a:solidFill>
                      <a:srgbClr val="010B16"/>
                    </a:solidFill>
                  </a:ln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el-GR" sz="2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endParaRPr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05DC71FB-A816-F63C-CF95-2D68337F4690}"/>
                      </a:ext>
                    </a:extLst>
                  </p:cNvPr>
                  <p:cNvSpPr txBox="1"/>
                  <p:nvPr/>
                </p:nvSpPr>
                <p:spPr>
                  <a:xfrm>
                    <a:off x="4086023" y="2765449"/>
                    <a:ext cx="1785417" cy="276999"/>
                  </a:xfrm>
                  <a:prstGeom prst="rect">
                    <a:avLst/>
                  </a:prstGeom>
                  <a:grp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Offshore operations</a:t>
                    </a:r>
                    <a:endParaRPr lang="el-GR" sz="120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41" name="Ομάδα 40">
                  <a:extLst>
                    <a:ext uri="{FF2B5EF4-FFF2-40B4-BE49-F238E27FC236}">
                      <a16:creationId xmlns:a16="http://schemas.microsoft.com/office/drawing/2014/main" id="{04EB1F89-F89F-1D14-58A5-551450894DD5}"/>
                    </a:ext>
                  </a:extLst>
                </p:cNvPr>
                <p:cNvGrpSpPr/>
                <p:nvPr/>
              </p:nvGrpSpPr>
              <p:grpSpPr>
                <a:xfrm>
                  <a:off x="6085948" y="2692524"/>
                  <a:ext cx="1798693" cy="648677"/>
                  <a:chOff x="5989819" y="2538267"/>
                  <a:chExt cx="1798693" cy="648677"/>
                </a:xfrm>
                <a:grpFill/>
              </p:grpSpPr>
              <p:sp>
                <p:nvSpPr>
                  <p:cNvPr id="42" name="Ορθογώνιο: Στρογγύλεμα γωνιών 41">
                    <a:extLst>
                      <a:ext uri="{FF2B5EF4-FFF2-40B4-BE49-F238E27FC236}">
                        <a16:creationId xmlns:a16="http://schemas.microsoft.com/office/drawing/2014/main" id="{CA4D1CDE-D2DE-264A-DDB0-89BBE4FD021F}"/>
                      </a:ext>
                    </a:extLst>
                  </p:cNvPr>
                  <p:cNvSpPr/>
                  <p:nvPr/>
                </p:nvSpPr>
                <p:spPr>
                  <a:xfrm>
                    <a:off x="5990972" y="2538267"/>
                    <a:ext cx="1797540" cy="639076"/>
                  </a:xfrm>
                  <a:prstGeom prst="roundRect">
                    <a:avLst/>
                  </a:prstGeom>
                  <a:grpFill/>
                  <a:ln w="15875">
                    <a:solidFill>
                      <a:srgbClr val="010B16"/>
                    </a:solidFill>
                  </a:ln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el-GR" sz="2000" dirty="0" err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30262E04-9689-33F2-0C07-C73CBA78E27F}"/>
                      </a:ext>
                    </a:extLst>
                  </p:cNvPr>
                  <p:cNvSpPr txBox="1"/>
                  <p:nvPr/>
                </p:nvSpPr>
                <p:spPr>
                  <a:xfrm>
                    <a:off x="5989819" y="2540613"/>
                    <a:ext cx="1789144" cy="646331"/>
                  </a:xfrm>
                  <a:prstGeom prst="rect">
                    <a:avLst/>
                  </a:prstGeom>
                  <a:grp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Risk</a:t>
                    </a:r>
                  </a:p>
                  <a:p>
                    <a:pPr algn="ctr"/>
                    <a:r>
                      <a:rPr lang="en-US" sz="12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Claims</a:t>
                    </a:r>
                  </a:p>
                  <a:p>
                    <a:pPr algn="ctr"/>
                    <a:r>
                      <a:rPr lang="en-US" sz="12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ptos" panose="020B0004020202020204" pitchFamily="34" charset="0"/>
                      </a:rPr>
                      <a:t>Insurance</a:t>
                    </a:r>
                    <a:endParaRPr lang="el-GR" sz="120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sp>
            <p:nvSpPr>
              <p:cNvPr id="11" name="Ορθογώνιο: Στρογγύλεμα γωνιών 10">
                <a:extLst>
                  <a:ext uri="{FF2B5EF4-FFF2-40B4-BE49-F238E27FC236}">
                    <a16:creationId xmlns:a16="http://schemas.microsoft.com/office/drawing/2014/main" id="{BB6E1B11-7AB3-A175-F508-AFE70C2820D5}"/>
                  </a:ext>
                </a:extLst>
              </p:cNvPr>
              <p:cNvSpPr/>
              <p:nvPr/>
            </p:nvSpPr>
            <p:spPr>
              <a:xfrm>
                <a:off x="7929193" y="4207156"/>
                <a:ext cx="1797540" cy="639076"/>
              </a:xfrm>
              <a:prstGeom prst="roundRect">
                <a:avLst/>
              </a:prstGeom>
              <a:solidFill>
                <a:srgbClr val="FFFDFC"/>
              </a:solidFill>
              <a:ln w="15875">
                <a:solidFill>
                  <a:srgbClr val="010B16"/>
                </a:solidFill>
              </a:ln>
            </p:spPr>
            <p:txBody>
              <a:bodyPr rtlCol="0" anchor="ctr">
                <a:noAutofit/>
              </a:bodyPr>
              <a:lstStyle/>
              <a:p>
                <a:pPr algn="ctr"/>
                <a:endParaRPr lang="el-GR" sz="2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72CE84-2825-F758-246F-A1D6BC57764C}"/>
                  </a:ext>
                </a:extLst>
              </p:cNvPr>
              <p:cNvSpPr txBox="1"/>
              <p:nvPr/>
            </p:nvSpPr>
            <p:spPr>
              <a:xfrm>
                <a:off x="7938742" y="4306319"/>
                <a:ext cx="178799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ptos" panose="020B0004020202020204" pitchFamily="34" charset="0"/>
                  </a:rPr>
                  <a:t>Automated maritime systems</a:t>
                </a:r>
                <a:endParaRPr lang="el-GR" sz="12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59" name="Ορθογώνιο: Στρογγύλεμα γωνιών 58">
              <a:extLst>
                <a:ext uri="{FF2B5EF4-FFF2-40B4-BE49-F238E27FC236}">
                  <a16:creationId xmlns:a16="http://schemas.microsoft.com/office/drawing/2014/main" id="{E8CC5A2E-F6C2-E032-47C8-2BC25C8F2D4F}"/>
                </a:ext>
              </a:extLst>
            </p:cNvPr>
            <p:cNvSpPr/>
            <p:nvPr/>
          </p:nvSpPr>
          <p:spPr>
            <a:xfrm>
              <a:off x="1819289" y="3584950"/>
              <a:ext cx="6350543" cy="734851"/>
            </a:xfrm>
            <a:prstGeom prst="roundRect">
              <a:avLst/>
            </a:prstGeom>
            <a:noFill/>
            <a:ln w="19050">
              <a:solidFill>
                <a:srgbClr val="41AFE2"/>
              </a:solidFill>
              <a:extLst>
                <a:ext uri="{C807C97D-BFC1-408E-A445-0C87EB9F89A2}">
                  <ask:lineSketchStyleProps xmlns:ask="http://schemas.microsoft.com/office/drawing/2018/sketchyshapes" sd="852854689">
                    <a:custGeom>
                      <a:avLst/>
                      <a:gdLst>
                        <a:gd name="csX0" fmla="*/ 0 w 2348345"/>
                        <a:gd name="csY0" fmla="*/ 91788 h 550718"/>
                        <a:gd name="csX1" fmla="*/ 91788 w 2348345"/>
                        <a:gd name="csY1" fmla="*/ 0 h 550718"/>
                        <a:gd name="csX2" fmla="*/ 654628 w 2348345"/>
                        <a:gd name="csY2" fmla="*/ 0 h 550718"/>
                        <a:gd name="csX3" fmla="*/ 1130877 w 2348345"/>
                        <a:gd name="csY3" fmla="*/ 0 h 550718"/>
                        <a:gd name="csX4" fmla="*/ 1650422 w 2348345"/>
                        <a:gd name="csY4" fmla="*/ 0 h 550718"/>
                        <a:gd name="csX5" fmla="*/ 2256557 w 2348345"/>
                        <a:gd name="csY5" fmla="*/ 0 h 550718"/>
                        <a:gd name="csX6" fmla="*/ 2348345 w 2348345"/>
                        <a:gd name="csY6" fmla="*/ 91788 h 550718"/>
                        <a:gd name="csX7" fmla="*/ 2348345 w 2348345"/>
                        <a:gd name="csY7" fmla="*/ 458930 h 550718"/>
                        <a:gd name="csX8" fmla="*/ 2256557 w 2348345"/>
                        <a:gd name="csY8" fmla="*/ 550718 h 550718"/>
                        <a:gd name="csX9" fmla="*/ 1737012 w 2348345"/>
                        <a:gd name="csY9" fmla="*/ 550718 h 550718"/>
                        <a:gd name="csX10" fmla="*/ 1152525 w 2348345"/>
                        <a:gd name="csY10" fmla="*/ 550718 h 550718"/>
                        <a:gd name="csX11" fmla="*/ 611333 w 2348345"/>
                        <a:gd name="csY11" fmla="*/ 550718 h 550718"/>
                        <a:gd name="csX12" fmla="*/ 91788 w 2348345"/>
                        <a:gd name="csY12" fmla="*/ 550718 h 550718"/>
                        <a:gd name="csX13" fmla="*/ 0 w 2348345"/>
                        <a:gd name="csY13" fmla="*/ 458930 h 550718"/>
                        <a:gd name="csX14" fmla="*/ 0 w 2348345"/>
                        <a:gd name="csY14" fmla="*/ 91788 h 55071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</a:cxnLst>
                      <a:rect l="l" t="t" r="r" b="b"/>
                      <a:pathLst>
                        <a:path w="2348345" h="550718" fill="none" extrusionOk="0">
                          <a:moveTo>
                            <a:pt x="0" y="91788"/>
                          </a:moveTo>
                          <a:cubicBezTo>
                            <a:pt x="190" y="43485"/>
                            <a:pt x="50097" y="-1018"/>
                            <a:pt x="91788" y="0"/>
                          </a:cubicBezTo>
                          <a:cubicBezTo>
                            <a:pt x="340245" y="-18604"/>
                            <a:pt x="525670" y="17158"/>
                            <a:pt x="654628" y="0"/>
                          </a:cubicBezTo>
                          <a:cubicBezTo>
                            <a:pt x="783586" y="-17158"/>
                            <a:pt x="900063" y="-2286"/>
                            <a:pt x="1130877" y="0"/>
                          </a:cubicBezTo>
                          <a:cubicBezTo>
                            <a:pt x="1361691" y="2286"/>
                            <a:pt x="1537041" y="-11956"/>
                            <a:pt x="1650422" y="0"/>
                          </a:cubicBezTo>
                          <a:cubicBezTo>
                            <a:pt x="1763804" y="11956"/>
                            <a:pt x="1993501" y="11180"/>
                            <a:pt x="2256557" y="0"/>
                          </a:cubicBezTo>
                          <a:cubicBezTo>
                            <a:pt x="2299744" y="757"/>
                            <a:pt x="2354695" y="42466"/>
                            <a:pt x="2348345" y="91788"/>
                          </a:cubicBezTo>
                          <a:cubicBezTo>
                            <a:pt x="2351516" y="270757"/>
                            <a:pt x="2354411" y="297434"/>
                            <a:pt x="2348345" y="458930"/>
                          </a:cubicBezTo>
                          <a:cubicBezTo>
                            <a:pt x="2351472" y="510257"/>
                            <a:pt x="2300278" y="558579"/>
                            <a:pt x="2256557" y="550718"/>
                          </a:cubicBezTo>
                          <a:cubicBezTo>
                            <a:pt x="2053784" y="549235"/>
                            <a:pt x="1939117" y="539485"/>
                            <a:pt x="1737012" y="550718"/>
                          </a:cubicBezTo>
                          <a:cubicBezTo>
                            <a:pt x="1534908" y="561951"/>
                            <a:pt x="1398847" y="544804"/>
                            <a:pt x="1152525" y="550718"/>
                          </a:cubicBezTo>
                          <a:cubicBezTo>
                            <a:pt x="906203" y="556632"/>
                            <a:pt x="844949" y="550561"/>
                            <a:pt x="611333" y="550718"/>
                          </a:cubicBezTo>
                          <a:cubicBezTo>
                            <a:pt x="377717" y="550875"/>
                            <a:pt x="305014" y="532899"/>
                            <a:pt x="91788" y="550718"/>
                          </a:cubicBezTo>
                          <a:cubicBezTo>
                            <a:pt x="39074" y="552275"/>
                            <a:pt x="2372" y="507452"/>
                            <a:pt x="0" y="458930"/>
                          </a:cubicBezTo>
                          <a:cubicBezTo>
                            <a:pt x="-4096" y="376550"/>
                            <a:pt x="-5382" y="252710"/>
                            <a:pt x="0" y="91788"/>
                          </a:cubicBezTo>
                          <a:close/>
                        </a:path>
                        <a:path w="2348345" h="550718" stroke="0" extrusionOk="0">
                          <a:moveTo>
                            <a:pt x="0" y="91788"/>
                          </a:moveTo>
                          <a:cubicBezTo>
                            <a:pt x="6443" y="42851"/>
                            <a:pt x="45768" y="9737"/>
                            <a:pt x="91788" y="0"/>
                          </a:cubicBezTo>
                          <a:cubicBezTo>
                            <a:pt x="303549" y="-4588"/>
                            <a:pt x="401909" y="26641"/>
                            <a:pt x="676276" y="0"/>
                          </a:cubicBezTo>
                          <a:cubicBezTo>
                            <a:pt x="950643" y="-26641"/>
                            <a:pt x="937106" y="12593"/>
                            <a:pt x="1152525" y="0"/>
                          </a:cubicBezTo>
                          <a:cubicBezTo>
                            <a:pt x="1367944" y="-12593"/>
                            <a:pt x="1514238" y="17193"/>
                            <a:pt x="1715365" y="0"/>
                          </a:cubicBezTo>
                          <a:cubicBezTo>
                            <a:pt x="1916492" y="-17193"/>
                            <a:pt x="2106298" y="11689"/>
                            <a:pt x="2256557" y="0"/>
                          </a:cubicBezTo>
                          <a:cubicBezTo>
                            <a:pt x="2305405" y="-302"/>
                            <a:pt x="2346896" y="35209"/>
                            <a:pt x="2348345" y="91788"/>
                          </a:cubicBezTo>
                          <a:cubicBezTo>
                            <a:pt x="2342793" y="207326"/>
                            <a:pt x="2364204" y="288030"/>
                            <a:pt x="2348345" y="458930"/>
                          </a:cubicBezTo>
                          <a:cubicBezTo>
                            <a:pt x="2344493" y="521411"/>
                            <a:pt x="2299061" y="550578"/>
                            <a:pt x="2256557" y="550718"/>
                          </a:cubicBezTo>
                          <a:cubicBezTo>
                            <a:pt x="2128192" y="537887"/>
                            <a:pt x="1888018" y="561286"/>
                            <a:pt x="1693717" y="550718"/>
                          </a:cubicBezTo>
                          <a:cubicBezTo>
                            <a:pt x="1499416" y="540150"/>
                            <a:pt x="1424506" y="535934"/>
                            <a:pt x="1174173" y="550718"/>
                          </a:cubicBezTo>
                          <a:cubicBezTo>
                            <a:pt x="923840" y="565502"/>
                            <a:pt x="781295" y="535968"/>
                            <a:pt x="589685" y="550718"/>
                          </a:cubicBezTo>
                          <a:cubicBezTo>
                            <a:pt x="398075" y="565468"/>
                            <a:pt x="259189" y="549382"/>
                            <a:pt x="91788" y="550718"/>
                          </a:cubicBezTo>
                          <a:cubicBezTo>
                            <a:pt x="46464" y="551895"/>
                            <a:pt x="-7177" y="513722"/>
                            <a:pt x="0" y="458930"/>
                          </a:cubicBezTo>
                          <a:cubicBezTo>
                            <a:pt x="2758" y="304459"/>
                            <a:pt x="-17401" y="255836"/>
                            <a:pt x="0" y="9178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ONE ENGINE | TRUSTED METOCEAN INTELLIGENCE FOR MANY APPLICATIONS</a:t>
              </a:r>
              <a:endParaRPr lang="el-GR" sz="1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</p:txBody>
        </p:sp>
        <p:sp>
          <p:nvSpPr>
            <p:cNvPr id="61" name="Shape 17">
              <a:extLst>
                <a:ext uri="{FF2B5EF4-FFF2-40B4-BE49-F238E27FC236}">
                  <a16:creationId xmlns:a16="http://schemas.microsoft.com/office/drawing/2014/main" id="{EB270934-CB15-407C-0B33-147FE1000D44}"/>
                </a:ext>
              </a:extLst>
            </p:cNvPr>
            <p:cNvSpPr/>
            <p:nvPr/>
          </p:nvSpPr>
          <p:spPr>
            <a:xfrm rot="5400000">
              <a:off x="937572" y="2737480"/>
              <a:ext cx="328655" cy="646331"/>
            </a:xfrm>
            <a:prstGeom prst="chevron">
              <a:avLst/>
            </a:prstGeom>
            <a:solidFill>
              <a:srgbClr val="FD8C24"/>
            </a:solidFill>
            <a:ln w="12700">
              <a:solidFill>
                <a:srgbClr val="5FAED6"/>
              </a:solidFill>
              <a:prstDash val="solid"/>
            </a:ln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65" name="Shape 17">
              <a:extLst>
                <a:ext uri="{FF2B5EF4-FFF2-40B4-BE49-F238E27FC236}">
                  <a16:creationId xmlns:a16="http://schemas.microsoft.com/office/drawing/2014/main" id="{47DF815C-E711-1CFD-63FD-32118E35FB67}"/>
                </a:ext>
              </a:extLst>
            </p:cNvPr>
            <p:cNvSpPr/>
            <p:nvPr/>
          </p:nvSpPr>
          <p:spPr>
            <a:xfrm rot="5400000">
              <a:off x="2886290" y="2731267"/>
              <a:ext cx="328655" cy="646331"/>
            </a:xfrm>
            <a:prstGeom prst="chevron">
              <a:avLst/>
            </a:prstGeom>
            <a:solidFill>
              <a:srgbClr val="FD8C24"/>
            </a:solidFill>
            <a:ln w="12700">
              <a:solidFill>
                <a:srgbClr val="5FAED6"/>
              </a:solidFill>
              <a:prstDash val="solid"/>
            </a:ln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76" name="Shape 17">
              <a:extLst>
                <a:ext uri="{FF2B5EF4-FFF2-40B4-BE49-F238E27FC236}">
                  <a16:creationId xmlns:a16="http://schemas.microsoft.com/office/drawing/2014/main" id="{D58C9D6C-B56A-27E2-6FA0-59A2EB0472FA}"/>
                </a:ext>
              </a:extLst>
            </p:cNvPr>
            <p:cNvSpPr/>
            <p:nvPr/>
          </p:nvSpPr>
          <p:spPr>
            <a:xfrm rot="5400000">
              <a:off x="4823017" y="2737636"/>
              <a:ext cx="328655" cy="646331"/>
            </a:xfrm>
            <a:prstGeom prst="chevron">
              <a:avLst/>
            </a:prstGeom>
            <a:solidFill>
              <a:srgbClr val="FD8C24"/>
            </a:solidFill>
            <a:ln w="12700">
              <a:solidFill>
                <a:srgbClr val="5FAED6"/>
              </a:solidFill>
              <a:prstDash val="solid"/>
            </a:ln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78" name="Shape 17">
              <a:extLst>
                <a:ext uri="{FF2B5EF4-FFF2-40B4-BE49-F238E27FC236}">
                  <a16:creationId xmlns:a16="http://schemas.microsoft.com/office/drawing/2014/main" id="{C66E7BAF-A766-D032-E480-66351A993FBD}"/>
                </a:ext>
              </a:extLst>
            </p:cNvPr>
            <p:cNvSpPr/>
            <p:nvPr/>
          </p:nvSpPr>
          <p:spPr>
            <a:xfrm rot="5400000">
              <a:off x="6759744" y="2731267"/>
              <a:ext cx="328655" cy="646331"/>
            </a:xfrm>
            <a:prstGeom prst="chevron">
              <a:avLst/>
            </a:prstGeom>
            <a:solidFill>
              <a:srgbClr val="FD8C24"/>
            </a:solidFill>
            <a:ln w="12700">
              <a:solidFill>
                <a:srgbClr val="5FAED6"/>
              </a:solidFill>
              <a:prstDash val="solid"/>
            </a:ln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80" name="Shape 17">
              <a:extLst>
                <a:ext uri="{FF2B5EF4-FFF2-40B4-BE49-F238E27FC236}">
                  <a16:creationId xmlns:a16="http://schemas.microsoft.com/office/drawing/2014/main" id="{88885FE3-EE75-BC85-0E91-05F68DF0BE7C}"/>
                </a:ext>
              </a:extLst>
            </p:cNvPr>
            <p:cNvSpPr/>
            <p:nvPr/>
          </p:nvSpPr>
          <p:spPr>
            <a:xfrm rot="5400000">
              <a:off x="8708462" y="2737635"/>
              <a:ext cx="328655" cy="646331"/>
            </a:xfrm>
            <a:prstGeom prst="chevron">
              <a:avLst/>
            </a:prstGeom>
            <a:solidFill>
              <a:srgbClr val="FD8C24"/>
            </a:solidFill>
            <a:ln w="12700">
              <a:solidFill>
                <a:srgbClr val="5FAED6"/>
              </a:solidFill>
              <a:prstDash val="solid"/>
            </a:ln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82" name="Ορθογώνιο: Στρογγύλεμα γωνιών 81">
              <a:extLst>
                <a:ext uri="{FF2B5EF4-FFF2-40B4-BE49-F238E27FC236}">
                  <a16:creationId xmlns:a16="http://schemas.microsoft.com/office/drawing/2014/main" id="{A77C937A-7E33-5E75-BFC5-179AAED6BAF3}"/>
                </a:ext>
              </a:extLst>
            </p:cNvPr>
            <p:cNvSpPr/>
            <p:nvPr/>
          </p:nvSpPr>
          <p:spPr>
            <a:xfrm>
              <a:off x="154752" y="5038786"/>
              <a:ext cx="2206650" cy="634513"/>
            </a:xfrm>
            <a:prstGeom prst="roundRect">
              <a:avLst/>
            </a:prstGeom>
            <a:solidFill>
              <a:srgbClr val="41AFE2"/>
            </a:solidFill>
            <a:ln w="15875">
              <a:solidFill>
                <a:srgbClr val="010B16"/>
              </a:solidFill>
            </a:ln>
          </p:spPr>
          <p:txBody>
            <a:bodyPr rtlCol="0" anchor="ctr">
              <a:noAutofit/>
            </a:bodyPr>
            <a:lstStyle/>
            <a:p>
              <a:pPr algn="ctr"/>
              <a:endParaRPr lang="el-G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84" name="Ορθογώνιο: Στρογγύλεμα γωνιών 83">
              <a:extLst>
                <a:ext uri="{FF2B5EF4-FFF2-40B4-BE49-F238E27FC236}">
                  <a16:creationId xmlns:a16="http://schemas.microsoft.com/office/drawing/2014/main" id="{169BFA41-2CA8-0E09-41C8-513E7CC0769F}"/>
                </a:ext>
              </a:extLst>
            </p:cNvPr>
            <p:cNvSpPr/>
            <p:nvPr/>
          </p:nvSpPr>
          <p:spPr>
            <a:xfrm>
              <a:off x="3891235" y="5038942"/>
              <a:ext cx="2206650" cy="634513"/>
            </a:xfrm>
            <a:prstGeom prst="roundRect">
              <a:avLst/>
            </a:prstGeom>
            <a:solidFill>
              <a:srgbClr val="41AFE2"/>
            </a:solidFill>
            <a:ln w="15875">
              <a:solidFill>
                <a:srgbClr val="010B16"/>
              </a:solidFill>
            </a:ln>
          </p:spPr>
          <p:txBody>
            <a:bodyPr rtlCol="0" anchor="ctr">
              <a:noAutofit/>
            </a:bodyPr>
            <a:lstStyle/>
            <a:p>
              <a:pPr algn="ctr"/>
              <a:endParaRPr lang="el-G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86" name="Ορθογώνιο: Στρογγύλεμα γωνιών 85">
              <a:extLst>
                <a:ext uri="{FF2B5EF4-FFF2-40B4-BE49-F238E27FC236}">
                  <a16:creationId xmlns:a16="http://schemas.microsoft.com/office/drawing/2014/main" id="{CB2611E1-30D5-C929-5B29-3624CB910A93}"/>
                </a:ext>
              </a:extLst>
            </p:cNvPr>
            <p:cNvSpPr/>
            <p:nvPr/>
          </p:nvSpPr>
          <p:spPr>
            <a:xfrm>
              <a:off x="7574567" y="5038941"/>
              <a:ext cx="2206650" cy="634513"/>
            </a:xfrm>
            <a:prstGeom prst="roundRect">
              <a:avLst/>
            </a:prstGeom>
            <a:solidFill>
              <a:srgbClr val="41AFE2"/>
            </a:solidFill>
            <a:ln w="15875">
              <a:solidFill>
                <a:srgbClr val="010B16"/>
              </a:solidFill>
            </a:ln>
          </p:spPr>
          <p:txBody>
            <a:bodyPr rtlCol="0" anchor="ctr">
              <a:noAutofit/>
            </a:bodyPr>
            <a:lstStyle/>
            <a:p>
              <a:pPr algn="ctr"/>
              <a:endParaRPr lang="el-G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F4C6785-B1C1-A70C-BFF7-8D6E73BDA488}"/>
                </a:ext>
              </a:extLst>
            </p:cNvPr>
            <p:cNvSpPr txBox="1"/>
            <p:nvPr/>
          </p:nvSpPr>
          <p:spPr>
            <a:xfrm>
              <a:off x="153599" y="5047093"/>
              <a:ext cx="22066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Waves, wind, currents and other critical metocean parameters.</a:t>
              </a:r>
              <a:endParaRPr lang="el-G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DC4EF64-C138-31F6-57AF-ECA6E3A15CFC}"/>
                </a:ext>
              </a:extLst>
            </p:cNvPr>
            <p:cNvSpPr txBox="1"/>
            <p:nvPr/>
          </p:nvSpPr>
          <p:spPr>
            <a:xfrm>
              <a:off x="3884019" y="5032876"/>
              <a:ext cx="22066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One engine serves multiple workflows, users and integrations.</a:t>
              </a:r>
              <a:endParaRPr lang="el-G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E0F0B11-328A-0202-93A0-022A259F0376}"/>
                </a:ext>
              </a:extLst>
            </p:cNvPr>
            <p:cNvSpPr txBox="1"/>
            <p:nvPr/>
          </p:nvSpPr>
          <p:spPr>
            <a:xfrm>
              <a:off x="7574568" y="5135718"/>
              <a:ext cx="220665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Scalable and transferable platform-ready model.</a:t>
              </a:r>
              <a:endParaRPr lang="el-G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1062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7DCD3-5DA5-A843-6770-72AB6C499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0" descr="/mnt/data/a_high_tech_cinematic_dark_blue_nautical_meteoro.png">
            <a:extLst>
              <a:ext uri="{FF2B5EF4-FFF2-40B4-BE49-F238E27FC236}">
                <a16:creationId xmlns:a16="http://schemas.microsoft.com/office/drawing/2014/main" id="{65E931AF-D785-2209-48DF-84DABE345DC9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rcRect l="70224" t="25" b="25"/>
          <a:stretch>
            <a:fillRect/>
          </a:stretch>
        </p:blipFill>
        <p:spPr>
          <a:xfrm>
            <a:off x="8883600" y="537376"/>
            <a:ext cx="3308400" cy="6324162"/>
          </a:xfrm>
          <a:prstGeom prst="rect">
            <a:avLst/>
          </a:prstGeom>
        </p:spPr>
      </p:pic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685C5015-4A8D-83DB-6BE5-009DDFCA27DA}"/>
              </a:ext>
            </a:extLst>
          </p:cNvPr>
          <p:cNvSpPr/>
          <p:nvPr/>
        </p:nvSpPr>
        <p:spPr>
          <a:xfrm>
            <a:off x="207905" y="179730"/>
            <a:ext cx="3134385" cy="357645"/>
          </a:xfrm>
          <a:prstGeom prst="roundRect">
            <a:avLst/>
          </a:prstGeom>
          <a:noFill/>
          <a:ln w="12700">
            <a:solidFill>
              <a:srgbClr val="00003F"/>
            </a:solidFill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sX0" fmla="*/ 0 w 2348345"/>
                      <a:gd name="csY0" fmla="*/ 91788 h 550718"/>
                      <a:gd name="csX1" fmla="*/ 91788 w 2348345"/>
                      <a:gd name="csY1" fmla="*/ 0 h 550718"/>
                      <a:gd name="csX2" fmla="*/ 654628 w 2348345"/>
                      <a:gd name="csY2" fmla="*/ 0 h 550718"/>
                      <a:gd name="csX3" fmla="*/ 1130877 w 2348345"/>
                      <a:gd name="csY3" fmla="*/ 0 h 550718"/>
                      <a:gd name="csX4" fmla="*/ 1650422 w 2348345"/>
                      <a:gd name="csY4" fmla="*/ 0 h 550718"/>
                      <a:gd name="csX5" fmla="*/ 2256557 w 2348345"/>
                      <a:gd name="csY5" fmla="*/ 0 h 550718"/>
                      <a:gd name="csX6" fmla="*/ 2348345 w 2348345"/>
                      <a:gd name="csY6" fmla="*/ 91788 h 550718"/>
                      <a:gd name="csX7" fmla="*/ 2348345 w 2348345"/>
                      <a:gd name="csY7" fmla="*/ 458930 h 550718"/>
                      <a:gd name="csX8" fmla="*/ 2256557 w 2348345"/>
                      <a:gd name="csY8" fmla="*/ 550718 h 550718"/>
                      <a:gd name="csX9" fmla="*/ 1737012 w 2348345"/>
                      <a:gd name="csY9" fmla="*/ 550718 h 550718"/>
                      <a:gd name="csX10" fmla="*/ 1152525 w 2348345"/>
                      <a:gd name="csY10" fmla="*/ 550718 h 550718"/>
                      <a:gd name="csX11" fmla="*/ 611333 w 2348345"/>
                      <a:gd name="csY11" fmla="*/ 550718 h 550718"/>
                      <a:gd name="csX12" fmla="*/ 91788 w 2348345"/>
                      <a:gd name="csY12" fmla="*/ 550718 h 550718"/>
                      <a:gd name="csX13" fmla="*/ 0 w 2348345"/>
                      <a:gd name="csY13" fmla="*/ 458930 h 550718"/>
                      <a:gd name="csX14" fmla="*/ 0 w 2348345"/>
                      <a:gd name="csY14" fmla="*/ 91788 h 55071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</a:cxnLst>
                    <a:rect l="l" t="t" r="r" b="b"/>
                    <a:pathLst>
                      <a:path w="2348345" h="550718" fill="none" extrusionOk="0">
                        <a:moveTo>
                          <a:pt x="0" y="91788"/>
                        </a:moveTo>
                        <a:cubicBezTo>
                          <a:pt x="190" y="43485"/>
                          <a:pt x="50097" y="-1018"/>
                          <a:pt x="91788" y="0"/>
                        </a:cubicBezTo>
                        <a:cubicBezTo>
                          <a:pt x="340245" y="-18604"/>
                          <a:pt x="525670" y="17158"/>
                          <a:pt x="654628" y="0"/>
                        </a:cubicBezTo>
                        <a:cubicBezTo>
                          <a:pt x="783586" y="-17158"/>
                          <a:pt x="900063" y="-2286"/>
                          <a:pt x="1130877" y="0"/>
                        </a:cubicBezTo>
                        <a:cubicBezTo>
                          <a:pt x="1361691" y="2286"/>
                          <a:pt x="1537041" y="-11956"/>
                          <a:pt x="1650422" y="0"/>
                        </a:cubicBezTo>
                        <a:cubicBezTo>
                          <a:pt x="1763804" y="11956"/>
                          <a:pt x="1993501" y="11180"/>
                          <a:pt x="2256557" y="0"/>
                        </a:cubicBezTo>
                        <a:cubicBezTo>
                          <a:pt x="2299744" y="757"/>
                          <a:pt x="2354695" y="42466"/>
                          <a:pt x="2348345" y="91788"/>
                        </a:cubicBezTo>
                        <a:cubicBezTo>
                          <a:pt x="2351516" y="270757"/>
                          <a:pt x="2354411" y="297434"/>
                          <a:pt x="2348345" y="458930"/>
                        </a:cubicBezTo>
                        <a:cubicBezTo>
                          <a:pt x="2351472" y="510257"/>
                          <a:pt x="2300278" y="558579"/>
                          <a:pt x="2256557" y="550718"/>
                        </a:cubicBezTo>
                        <a:cubicBezTo>
                          <a:pt x="2053784" y="549235"/>
                          <a:pt x="1939117" y="539485"/>
                          <a:pt x="1737012" y="550718"/>
                        </a:cubicBezTo>
                        <a:cubicBezTo>
                          <a:pt x="1534908" y="561951"/>
                          <a:pt x="1398847" y="544804"/>
                          <a:pt x="1152525" y="550718"/>
                        </a:cubicBezTo>
                        <a:cubicBezTo>
                          <a:pt x="906203" y="556632"/>
                          <a:pt x="844949" y="550561"/>
                          <a:pt x="611333" y="550718"/>
                        </a:cubicBezTo>
                        <a:cubicBezTo>
                          <a:pt x="377717" y="550875"/>
                          <a:pt x="305014" y="532899"/>
                          <a:pt x="91788" y="550718"/>
                        </a:cubicBezTo>
                        <a:cubicBezTo>
                          <a:pt x="39074" y="552275"/>
                          <a:pt x="2372" y="507452"/>
                          <a:pt x="0" y="458930"/>
                        </a:cubicBezTo>
                        <a:cubicBezTo>
                          <a:pt x="-4096" y="376550"/>
                          <a:pt x="-5382" y="252710"/>
                          <a:pt x="0" y="91788"/>
                        </a:cubicBezTo>
                        <a:close/>
                      </a:path>
                      <a:path w="2348345" h="550718" stroke="0" extrusionOk="0">
                        <a:moveTo>
                          <a:pt x="0" y="91788"/>
                        </a:moveTo>
                        <a:cubicBezTo>
                          <a:pt x="6443" y="42851"/>
                          <a:pt x="45768" y="9737"/>
                          <a:pt x="91788" y="0"/>
                        </a:cubicBezTo>
                        <a:cubicBezTo>
                          <a:pt x="303549" y="-4588"/>
                          <a:pt x="401909" y="26641"/>
                          <a:pt x="676276" y="0"/>
                        </a:cubicBezTo>
                        <a:cubicBezTo>
                          <a:pt x="950643" y="-26641"/>
                          <a:pt x="937106" y="12593"/>
                          <a:pt x="1152525" y="0"/>
                        </a:cubicBezTo>
                        <a:cubicBezTo>
                          <a:pt x="1367944" y="-12593"/>
                          <a:pt x="1514238" y="17193"/>
                          <a:pt x="1715365" y="0"/>
                        </a:cubicBezTo>
                        <a:cubicBezTo>
                          <a:pt x="1916492" y="-17193"/>
                          <a:pt x="2106298" y="11689"/>
                          <a:pt x="2256557" y="0"/>
                        </a:cubicBezTo>
                        <a:cubicBezTo>
                          <a:pt x="2305405" y="-302"/>
                          <a:pt x="2346896" y="35209"/>
                          <a:pt x="2348345" y="91788"/>
                        </a:cubicBezTo>
                        <a:cubicBezTo>
                          <a:pt x="2342793" y="207326"/>
                          <a:pt x="2364204" y="288030"/>
                          <a:pt x="2348345" y="458930"/>
                        </a:cubicBezTo>
                        <a:cubicBezTo>
                          <a:pt x="2344493" y="521411"/>
                          <a:pt x="2299061" y="550578"/>
                          <a:pt x="2256557" y="550718"/>
                        </a:cubicBezTo>
                        <a:cubicBezTo>
                          <a:pt x="2128192" y="537887"/>
                          <a:pt x="1888018" y="561286"/>
                          <a:pt x="1693717" y="550718"/>
                        </a:cubicBezTo>
                        <a:cubicBezTo>
                          <a:pt x="1499416" y="540150"/>
                          <a:pt x="1424506" y="535934"/>
                          <a:pt x="1174173" y="550718"/>
                        </a:cubicBezTo>
                        <a:cubicBezTo>
                          <a:pt x="923840" y="565502"/>
                          <a:pt x="781295" y="535968"/>
                          <a:pt x="589685" y="550718"/>
                        </a:cubicBezTo>
                        <a:cubicBezTo>
                          <a:pt x="398075" y="565468"/>
                          <a:pt x="259189" y="549382"/>
                          <a:pt x="91788" y="550718"/>
                        </a:cubicBezTo>
                        <a:cubicBezTo>
                          <a:pt x="46464" y="551895"/>
                          <a:pt x="-7177" y="513722"/>
                          <a:pt x="0" y="458930"/>
                        </a:cubicBezTo>
                        <a:cubicBezTo>
                          <a:pt x="2758" y="304459"/>
                          <a:pt x="-17401" y="255836"/>
                          <a:pt x="0" y="9178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tlCol="0" anchor="ctr">
            <a:noAutofit/>
          </a:bodyPr>
          <a:lstStyle/>
          <a:p>
            <a:pPr algn="ctr"/>
            <a:r>
              <a:rPr lang="en-US" sz="1100" b="1" spc="100" dirty="0">
                <a:solidFill>
                  <a:srgbClr val="FD8C24"/>
                </a:solidFill>
                <a:latin typeface="Aptos" panose="020B0004020202020204" pitchFamily="34" charset="0"/>
              </a:rPr>
              <a:t>WHY THIS MATTERS FOR SMART PORTS</a:t>
            </a:r>
            <a:endParaRPr lang="el-GR" sz="1100" b="1" spc="100" dirty="0" err="1">
              <a:solidFill>
                <a:srgbClr val="FD8C24"/>
              </a:solidFill>
              <a:latin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AB40E8-D616-5A0C-6B2F-E8D5EC3BFCDA}"/>
              </a:ext>
            </a:extLst>
          </p:cNvPr>
          <p:cNvSpPr txBox="1"/>
          <p:nvPr/>
        </p:nvSpPr>
        <p:spPr>
          <a:xfrm>
            <a:off x="9312926" y="2223364"/>
            <a:ext cx="20750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E3F3F9"/>
                </a:solidFill>
                <a:latin typeface="Aptos" panose="020B0004020202020204" pitchFamily="34" charset="0"/>
                <a:ea typeface="+mj-ea"/>
                <a:cs typeface="Poppins Medium" panose="00000600000000000000" pitchFamily="2" charset="0"/>
              </a:rPr>
              <a:t>Metocean context for:</a:t>
            </a:r>
            <a:endParaRPr lang="el-GR" sz="1400" b="1" dirty="0">
              <a:solidFill>
                <a:srgbClr val="E3F3F9"/>
              </a:solidFill>
              <a:latin typeface="Aptos" panose="020B0004020202020204" pitchFamily="34" charset="0"/>
              <a:ea typeface="+mj-ea"/>
              <a:cs typeface="Poppins Medium" panose="00000600000000000000" pitchFamily="2" charset="0"/>
            </a:endParaRPr>
          </a:p>
        </p:txBody>
      </p:sp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C84B942D-71E9-535F-A562-FCAC9B2599CB}"/>
              </a:ext>
            </a:extLst>
          </p:cNvPr>
          <p:cNvGrpSpPr/>
          <p:nvPr/>
        </p:nvGrpSpPr>
        <p:grpSpPr>
          <a:xfrm>
            <a:off x="9174005" y="2823947"/>
            <a:ext cx="3017995" cy="2619879"/>
            <a:chOff x="8938835" y="2592720"/>
            <a:chExt cx="3477657" cy="26198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FFE956-99C2-BD3A-617C-3E419F87F54E}"/>
                </a:ext>
              </a:extLst>
            </p:cNvPr>
            <p:cNvSpPr txBox="1"/>
            <p:nvPr/>
          </p:nvSpPr>
          <p:spPr>
            <a:xfrm>
              <a:off x="9173064" y="2602080"/>
              <a:ext cx="316962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FD8C2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Vessel movements</a:t>
              </a:r>
              <a:endParaRPr lang="el-GR" sz="1600" b="1" dirty="0">
                <a:solidFill>
                  <a:srgbClr val="FD8C24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FE7FF53-A8B9-07B0-54BE-63AD7014483B}"/>
                </a:ext>
              </a:extLst>
            </p:cNvPr>
            <p:cNvSpPr txBox="1"/>
            <p:nvPr/>
          </p:nvSpPr>
          <p:spPr>
            <a:xfrm>
              <a:off x="9176268" y="3174729"/>
              <a:ext cx="317354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FD8C2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Autonomous assets</a:t>
              </a:r>
              <a:endParaRPr lang="el-GR" sz="1600" b="1" dirty="0">
                <a:solidFill>
                  <a:srgbClr val="FD8C24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A34DC5-D352-96B7-C43B-6DD6DE3D3405}"/>
                </a:ext>
              </a:extLst>
            </p:cNvPr>
            <p:cNvSpPr txBox="1"/>
            <p:nvPr/>
          </p:nvSpPr>
          <p:spPr>
            <a:xfrm>
              <a:off x="9173891" y="3758793"/>
              <a:ext cx="322920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FD8C2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Pollution pathways</a:t>
              </a:r>
              <a:endParaRPr lang="el-GR" sz="1600" b="1" dirty="0">
                <a:solidFill>
                  <a:srgbClr val="FD8C24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49E0568-399C-C05D-63F6-396F0D27D1AF}"/>
                </a:ext>
              </a:extLst>
            </p:cNvPr>
            <p:cNvSpPr txBox="1"/>
            <p:nvPr/>
          </p:nvSpPr>
          <p:spPr>
            <a:xfrm>
              <a:off x="9166764" y="4310679"/>
              <a:ext cx="31767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FD8C2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Environmental monitoring</a:t>
              </a:r>
              <a:endParaRPr lang="el-GR" sz="1600" b="1" dirty="0">
                <a:solidFill>
                  <a:srgbClr val="FD8C24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00D2D6-A43B-2B47-484C-435433660156}"/>
                </a:ext>
              </a:extLst>
            </p:cNvPr>
            <p:cNvSpPr txBox="1"/>
            <p:nvPr/>
          </p:nvSpPr>
          <p:spPr>
            <a:xfrm>
              <a:off x="9173063" y="4874045"/>
              <a:ext cx="324342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FD8C2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</a:rPr>
                <a:t>Decision support tools</a:t>
              </a:r>
              <a:endParaRPr lang="el-GR" sz="1600" b="1" dirty="0">
                <a:solidFill>
                  <a:srgbClr val="FD8C24"/>
                </a:solidFill>
              </a:endParaRPr>
            </a:p>
          </p:txBody>
        </p:sp>
        <p:pic>
          <p:nvPicPr>
            <p:cNvPr id="17" name="Picture 2" descr="ATTORNEY-IN-FACT APPEALS – ELITE MANAGEMENT CAPITAL">
              <a:extLst>
                <a:ext uri="{FF2B5EF4-FFF2-40B4-BE49-F238E27FC236}">
                  <a16:creationId xmlns:a16="http://schemas.microsoft.com/office/drawing/2014/main" id="{06AD5AFD-CCC1-7C91-559E-66E9A7F6A1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6" t="14809" r="14864" b="18007"/>
            <a:stretch/>
          </p:blipFill>
          <p:spPr bwMode="auto">
            <a:xfrm>
              <a:off x="8942271" y="2592720"/>
              <a:ext cx="277842" cy="301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ATTORNEY-IN-FACT APPEALS – ELITE MANAGEMENT CAPITAL">
              <a:extLst>
                <a:ext uri="{FF2B5EF4-FFF2-40B4-BE49-F238E27FC236}">
                  <a16:creationId xmlns:a16="http://schemas.microsoft.com/office/drawing/2014/main" id="{1A43CB32-1D09-3E74-F833-D29555D2FE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6" t="14809" r="14864" b="18007"/>
            <a:stretch/>
          </p:blipFill>
          <p:spPr bwMode="auto">
            <a:xfrm>
              <a:off x="8942271" y="3193691"/>
              <a:ext cx="277842" cy="301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ATTORNEY-IN-FACT APPEALS – ELITE MANAGEMENT CAPITAL">
              <a:extLst>
                <a:ext uri="{FF2B5EF4-FFF2-40B4-BE49-F238E27FC236}">
                  <a16:creationId xmlns:a16="http://schemas.microsoft.com/office/drawing/2014/main" id="{8CAAD15C-864F-DAFF-DAEE-6F9F64EC19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6" t="14809" r="14864" b="18007"/>
            <a:stretch/>
          </p:blipFill>
          <p:spPr bwMode="auto">
            <a:xfrm>
              <a:off x="8942271" y="3773274"/>
              <a:ext cx="277842" cy="301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ATTORNEY-IN-FACT APPEALS – ELITE MANAGEMENT CAPITAL">
              <a:extLst>
                <a:ext uri="{FF2B5EF4-FFF2-40B4-BE49-F238E27FC236}">
                  <a16:creationId xmlns:a16="http://schemas.microsoft.com/office/drawing/2014/main" id="{5F23DDA9-E266-7C84-EA8E-1EE14C461D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6" t="14809" r="14864" b="18007"/>
            <a:stretch/>
          </p:blipFill>
          <p:spPr bwMode="auto">
            <a:xfrm>
              <a:off x="8942271" y="4336307"/>
              <a:ext cx="277842" cy="301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ATTORNEY-IN-FACT APPEALS – ELITE MANAGEMENT CAPITAL">
              <a:extLst>
                <a:ext uri="{FF2B5EF4-FFF2-40B4-BE49-F238E27FC236}">
                  <a16:creationId xmlns:a16="http://schemas.microsoft.com/office/drawing/2014/main" id="{69457665-82AB-1F2E-4E40-14E9EAEF688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26" t="14809" r="14864" b="18007"/>
            <a:stretch/>
          </p:blipFill>
          <p:spPr bwMode="auto">
            <a:xfrm>
              <a:off x="8938835" y="4874185"/>
              <a:ext cx="277842" cy="301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B0B51754-D0E5-E106-1829-34C2E8E2D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834" y="81734"/>
            <a:ext cx="1116769" cy="318279"/>
          </a:xfrm>
          <a:prstGeom prst="rect">
            <a:avLst/>
          </a:prstGeom>
        </p:spPr>
      </p:pic>
      <p:sp>
        <p:nvSpPr>
          <p:cNvPr id="28" name="Footer Placeholder 3">
            <a:extLst>
              <a:ext uri="{FF2B5EF4-FFF2-40B4-BE49-F238E27FC236}">
                <a16:creationId xmlns:a16="http://schemas.microsoft.com/office/drawing/2014/main" id="{2F839047-E6CC-259F-6FB2-B95FB936FC1F}"/>
              </a:ext>
            </a:extLst>
          </p:cNvPr>
          <p:cNvSpPr txBox="1">
            <a:spLocks/>
          </p:cNvSpPr>
          <p:nvPr/>
        </p:nvSpPr>
        <p:spPr>
          <a:xfrm>
            <a:off x="8885508" y="6362622"/>
            <a:ext cx="3306492" cy="45730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900" dirty="0">
                <a:solidFill>
                  <a:srgbClr val="E3F3F9"/>
                </a:solidFill>
              </a:rPr>
              <a:t>© 2026 AlongRoute Data IKE </a:t>
            </a:r>
          </a:p>
          <a:p>
            <a:pPr algn="ctr"/>
            <a:r>
              <a:rPr lang="fr-FR" sz="900" dirty="0">
                <a:solidFill>
                  <a:srgbClr val="E3F3F9"/>
                </a:solidFill>
              </a:rPr>
              <a:t>Trading as AlongWave. All </a:t>
            </a:r>
            <a:r>
              <a:rPr lang="fr-FR" sz="900" dirty="0" err="1">
                <a:solidFill>
                  <a:srgbClr val="E3F3F9"/>
                </a:solidFill>
              </a:rPr>
              <a:t>rights</a:t>
            </a:r>
            <a:r>
              <a:rPr lang="fr-FR" sz="900" dirty="0">
                <a:solidFill>
                  <a:srgbClr val="E3F3F9"/>
                </a:solidFill>
              </a:rPr>
              <a:t> </a:t>
            </a:r>
            <a:r>
              <a:rPr lang="fr-FR" sz="900" dirty="0" err="1">
                <a:solidFill>
                  <a:srgbClr val="E3F3F9"/>
                </a:solidFill>
              </a:rPr>
              <a:t>reserved</a:t>
            </a:r>
            <a:r>
              <a:rPr lang="fr-FR" sz="900" dirty="0">
                <a:solidFill>
                  <a:srgbClr val="E3F3F9"/>
                </a:solidFill>
              </a:rPr>
              <a:t> Team@AlongWave.com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89C0349E-D3F9-0509-86B3-3BCD7BA538D3}"/>
              </a:ext>
            </a:extLst>
          </p:cNvPr>
          <p:cNvSpPr txBox="1">
            <a:spLocks/>
          </p:cNvSpPr>
          <p:nvPr/>
        </p:nvSpPr>
        <p:spPr>
          <a:xfrm>
            <a:off x="154751" y="792933"/>
            <a:ext cx="7570351" cy="66094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+mj-lt"/>
                <a:ea typeface="+mj-ea"/>
                <a:cs typeface="Poppins Medium" panose="00000600000000000000" pitchFamily="2" charset="0"/>
              </a:defRPr>
            </a:lvl1pPr>
          </a:lstStyle>
          <a:p>
            <a:pPr algn="l"/>
            <a:r>
              <a:rPr lang="en-US" sz="1800" b="1" spc="100" dirty="0">
                <a:solidFill>
                  <a:srgbClr val="41AFE2"/>
                </a:solidFill>
                <a:latin typeface="Aptos" panose="020B0004020202020204" pitchFamily="34" charset="0"/>
              </a:rPr>
              <a:t>Connect metocean intelligence to the systems already in place. </a:t>
            </a:r>
            <a:endParaRPr lang="en-US" sz="1600" b="1" spc="100" dirty="0">
              <a:solidFill>
                <a:srgbClr val="00003F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25" name="Διάγραμμα 24">
            <a:extLst>
              <a:ext uri="{FF2B5EF4-FFF2-40B4-BE49-F238E27FC236}">
                <a16:creationId xmlns:a16="http://schemas.microsoft.com/office/drawing/2014/main" id="{C9F2E5DC-2419-B59C-51FB-6A2EDA90D9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1802354"/>
              </p:ext>
            </p:extLst>
          </p:nvPr>
        </p:nvGraphicFramePr>
        <p:xfrm>
          <a:off x="229831" y="125960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F2BD1256-8E8B-E5EB-3F93-0BE1A113968B}"/>
              </a:ext>
            </a:extLst>
          </p:cNvPr>
          <p:cNvSpPr txBox="1"/>
          <p:nvPr/>
        </p:nvSpPr>
        <p:spPr>
          <a:xfrm>
            <a:off x="3232547" y="3816820"/>
            <a:ext cx="21225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D8C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SMART PORT LOOP</a:t>
            </a:r>
            <a:endParaRPr lang="el-GR" sz="1600" b="1" dirty="0" err="1">
              <a:solidFill>
                <a:srgbClr val="FD8C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029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AF0782F-739D-F498-7FF1-E9361A134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AIS Network - Maritime Surveillance - KONGSBERG - Kongsberg Defence &amp;  Aerospace">
            <a:extLst>
              <a:ext uri="{FF2B5EF4-FFF2-40B4-BE49-F238E27FC236}">
                <a16:creationId xmlns:a16="http://schemas.microsoft.com/office/drawing/2014/main" id="{547F651B-0635-0D0A-D70E-046C268222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8D5E60-E9C9-94DE-841B-9BFFEC13CA25}"/>
              </a:ext>
            </a:extLst>
          </p:cNvPr>
          <p:cNvSpPr txBox="1"/>
          <p:nvPr/>
        </p:nvSpPr>
        <p:spPr>
          <a:xfrm>
            <a:off x="7467958" y="223025"/>
            <a:ext cx="4577102" cy="830997"/>
          </a:xfrm>
          <a:prstGeom prst="rect">
            <a:avLst/>
          </a:prstGeom>
          <a:noFill/>
          <a:effectLst>
            <a:softEdge rad="1524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spc="100" dirty="0">
                <a:solidFill>
                  <a:srgbClr val="E3F3F9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Marine-weather intelligence</a:t>
            </a:r>
          </a:p>
          <a:p>
            <a:pPr algn="ctr"/>
            <a:r>
              <a:rPr lang="en-US" sz="2400" spc="100" dirty="0">
                <a:solidFill>
                  <a:srgbClr val="E3F3F9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for confident decisions at sea</a:t>
            </a:r>
            <a:endParaRPr lang="en-US" sz="1200" spc="100" dirty="0">
              <a:solidFill>
                <a:srgbClr val="E3F3F9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00AD12-C662-0C22-350C-5327491ADFFC}"/>
              </a:ext>
            </a:extLst>
          </p:cNvPr>
          <p:cNvSpPr txBox="1"/>
          <p:nvPr/>
        </p:nvSpPr>
        <p:spPr>
          <a:xfrm>
            <a:off x="9971217" y="3191784"/>
            <a:ext cx="1885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rgbClr val="E3F3F9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alongwave.com</a:t>
            </a:r>
            <a:endParaRPr lang="el-GR" dirty="0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CE740374-E7EB-F0FC-7698-8F83E3B47428}"/>
              </a:ext>
            </a:extLst>
          </p:cNvPr>
          <p:cNvSpPr txBox="1">
            <a:spLocks/>
          </p:cNvSpPr>
          <p:nvPr/>
        </p:nvSpPr>
        <p:spPr>
          <a:xfrm>
            <a:off x="1570039" y="6502877"/>
            <a:ext cx="9069572" cy="25581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00" dirty="0">
                <a:solidFill>
                  <a:srgbClr val="E3F3F9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© 2026 AlongRoute Data IKE | Trading as </a:t>
            </a:r>
            <a:r>
              <a:rPr lang="fr-FR" sz="1100" dirty="0" err="1">
                <a:solidFill>
                  <a:srgbClr val="E3F3F9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AlongWave</a:t>
            </a:r>
            <a:r>
              <a:rPr lang="fr-FR" sz="1100" dirty="0">
                <a:solidFill>
                  <a:srgbClr val="E3F3F9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. All </a:t>
            </a:r>
            <a:r>
              <a:rPr lang="fr-FR" sz="1100" dirty="0" err="1">
                <a:solidFill>
                  <a:srgbClr val="E3F3F9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rights</a:t>
            </a:r>
            <a:r>
              <a:rPr lang="fr-FR" sz="1100" dirty="0">
                <a:solidFill>
                  <a:srgbClr val="E3F3F9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fr-FR" sz="1100" dirty="0" err="1">
                <a:solidFill>
                  <a:srgbClr val="E3F3F9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reserved</a:t>
            </a:r>
            <a:r>
              <a:rPr lang="fr-FR" sz="1100" dirty="0">
                <a:solidFill>
                  <a:srgbClr val="E3F3F9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| Team@AlongWave.com</a:t>
            </a:r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36AC21CF-D92A-E57B-B445-1CA9E443B8E4}"/>
              </a:ext>
            </a:extLst>
          </p:cNvPr>
          <p:cNvGrpSpPr/>
          <p:nvPr/>
        </p:nvGrpSpPr>
        <p:grpSpPr>
          <a:xfrm>
            <a:off x="9875297" y="1175420"/>
            <a:ext cx="1981427" cy="1981427"/>
            <a:chOff x="5114111" y="3836208"/>
            <a:chExt cx="1981427" cy="1981427"/>
          </a:xfrm>
        </p:grpSpPr>
        <p:pic>
          <p:nvPicPr>
            <p:cNvPr id="3" name="Εικόνα 2">
              <a:extLst>
                <a:ext uri="{FF2B5EF4-FFF2-40B4-BE49-F238E27FC236}">
                  <a16:creationId xmlns:a16="http://schemas.microsoft.com/office/drawing/2014/main" id="{7576C25B-E1AA-3A4E-610D-0281E70B6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14111" y="3836208"/>
              <a:ext cx="1981427" cy="1981427"/>
            </a:xfrm>
            <a:prstGeom prst="rect">
              <a:avLst/>
            </a:prstGeom>
          </p:spPr>
        </p:pic>
        <p:pic>
          <p:nvPicPr>
            <p:cNvPr id="12" name="Εικόνα 11">
              <a:extLst>
                <a:ext uri="{FF2B5EF4-FFF2-40B4-BE49-F238E27FC236}">
                  <a16:creationId xmlns:a16="http://schemas.microsoft.com/office/drawing/2014/main" id="{FEF62813-F477-4B6F-0160-58FE02C07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4550" y="4585921"/>
              <a:ext cx="366713" cy="4822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1549060"/>
      </p:ext>
    </p:extLst>
  </p:cSld>
  <p:clrMapOvr>
    <a:masterClrMapping/>
  </p:clrMapOvr>
</p:sld>
</file>

<file path=ppt/theme/theme1.xml><?xml version="1.0" encoding="utf-8"?>
<a:theme xmlns:a="http://schemas.openxmlformats.org/drawingml/2006/main" name="pns-2022-03">
  <a:themeElements>
    <a:clrScheme name="colors-alongroute">
      <a:dk1>
        <a:sysClr val="windowText" lastClr="000000"/>
      </a:dk1>
      <a:lt1>
        <a:sysClr val="window" lastClr="FFFFFF"/>
      </a:lt1>
      <a:dk2>
        <a:srgbClr val="000045"/>
      </a:dk2>
      <a:lt2>
        <a:srgbClr val="FFFFFF"/>
      </a:lt2>
      <a:accent1>
        <a:srgbClr val="5DB1D9"/>
      </a:accent1>
      <a:accent2>
        <a:srgbClr val="FF914D"/>
      </a:accent2>
      <a:accent3>
        <a:srgbClr val="27CED7"/>
      </a:accent3>
      <a:accent4>
        <a:srgbClr val="42BA97"/>
      </a:accent4>
      <a:accent5>
        <a:srgbClr val="2683C6"/>
      </a:accent5>
      <a:accent6>
        <a:srgbClr val="1CADE4"/>
      </a:accent6>
      <a:hlink>
        <a:srgbClr val="2683C6"/>
      </a:hlink>
      <a:folHlink>
        <a:srgbClr val="2683C6"/>
      </a:folHlink>
    </a:clrScheme>
    <a:fontScheme name="fonts-alongroute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</a:spPr>
      <a:bodyPr rtlCol="0" anchor="ctr">
        <a:noAutofit/>
      </a:bodyPr>
      <a:lstStyle>
        <a:defPPr algn="ctr">
          <a:defRPr sz="20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defRPr>
        </a:defPPr>
      </a:lstStyle>
    </a:spDef>
    <a:txDef>
      <a:spPr>
        <a:noFill/>
      </a:spPr>
      <a:bodyPr wrap="none" rtlCol="0">
        <a:spAutoFit/>
      </a:bodyPr>
      <a:lstStyle>
        <a:defPPr algn="l">
          <a:defRPr sz="2000" b="0" dirty="0" smtClean="0">
            <a:solidFill>
              <a:schemeClr val="tx2"/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ns-2022-03" id="{B6BCC014-D936-4C83-9FF8-9FB201076094}" vid="{0B9847D3-83B3-4B41-954D-1603E6330D16}"/>
    </a:ext>
  </a:extLst>
</a:theme>
</file>

<file path=ppt/theme/theme2.xml><?xml version="1.0" encoding="utf-8"?>
<a:theme xmlns:a="http://schemas.openxmlformats.org/drawingml/2006/main" name="Office Theme">
  <a:themeElements>
    <a:clrScheme name="@test-2022-0308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2021-1202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16783</TotalTime>
  <Words>505</Words>
  <Application>Microsoft Office PowerPoint</Application>
  <PresentationFormat>Ευρεία οθόνη</PresentationFormat>
  <Paragraphs>128</Paragraphs>
  <Slides>7</Slides>
  <Notes>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Open Sans</vt:lpstr>
      <vt:lpstr>Roboto</vt:lpstr>
      <vt:lpstr>pns-2022-03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Pitcher Name</dc:title>
  <dc:creator>Linda Plano</dc:creator>
  <cp:lastModifiedBy>Georgia Kalantzi</cp:lastModifiedBy>
  <cp:revision>735</cp:revision>
  <cp:lastPrinted>2025-02-06T18:34:03Z</cp:lastPrinted>
  <dcterms:created xsi:type="dcterms:W3CDTF">2019-09-20T02:45:35Z</dcterms:created>
  <dcterms:modified xsi:type="dcterms:W3CDTF">2026-10-02T12:01:34Z</dcterms:modified>
</cp:coreProperties>
</file>